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8" r:id="rId5"/>
  </p:sldIdLst>
  <p:sldSz cx="51206400" cy="329184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612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Jones" initials="DJ" lastIdx="4" clrIdx="0">
    <p:extLst>
      <p:ext uri="{19B8F6BF-5375-455C-9EA6-DF929625EA0E}">
        <p15:presenceInfo xmlns:p15="http://schemas.microsoft.com/office/powerpoint/2012/main" userId="S::DJones@rapidmicrobio.com::4c128a62-a0c6-417e-ab4f-b2ab0e9ce029" providerId="AD"/>
      </p:ext>
    </p:extLst>
  </p:cmAuthor>
  <p:cmAuthor id="2" name="Juan Rodriguez-Santana" initials="JRS" lastIdx="9" clrIdx="1">
    <p:extLst>
      <p:ext uri="{19B8F6BF-5375-455C-9EA6-DF929625EA0E}">
        <p15:presenceInfo xmlns:p15="http://schemas.microsoft.com/office/powerpoint/2012/main" userId="S::JRodriguez-Santana@rapidmicrobio.com::69df9dac-3579-40e9-a090-d26d8e955fc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56"/>
    <a:srgbClr val="000000"/>
    <a:srgbClr val="45B449"/>
    <a:srgbClr val="F8951F"/>
    <a:srgbClr val="F9CC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C1E2D7-E171-402B-AF81-C5249793EFF5}" v="1" dt="2022-05-03T19:11:11.1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12" d="100"/>
          <a:sy n="12" d="100"/>
        </p:scale>
        <p:origin x="1140" y="104"/>
      </p:cViewPr>
      <p:guideLst>
        <p:guide orient="horz" pos="10368"/>
        <p:guide pos="1612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38705497637308878"/>
          <c:y val="3.6664123040551118E-2"/>
        </c:manualLayout>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EM Incubation Schemes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191-475E-8D47-4E7594C0A4A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191-475E-8D47-4E7594C0A4A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191-475E-8D47-4E7594C0A4A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191-475E-8D47-4E7594C0A4A5}"/>
              </c:ext>
            </c:extLst>
          </c:dPt>
          <c:dLbls>
            <c:dLbl>
              <c:idx val="3"/>
              <c:layout>
                <c:manualLayout>
                  <c:x val="2.1360872331296514E-2"/>
                  <c:y val="8.559173421131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6191-475E-8D47-4E7594C0A4A5}"/>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32.5°C</c:v>
                </c:pt>
                <c:pt idx="1">
                  <c:v>27.5°C</c:v>
                </c:pt>
                <c:pt idx="2">
                  <c:v>30.0°C</c:v>
                </c:pt>
                <c:pt idx="3">
                  <c:v>Other</c:v>
                </c:pt>
              </c:strCache>
            </c:strRef>
          </c:cat>
          <c:val>
            <c:numRef>
              <c:f>Sheet1!$B$2:$B$5</c:f>
              <c:numCache>
                <c:formatCode>General</c:formatCode>
                <c:ptCount val="4"/>
                <c:pt idx="0">
                  <c:v>28</c:v>
                </c:pt>
                <c:pt idx="1">
                  <c:v>21</c:v>
                </c:pt>
                <c:pt idx="2">
                  <c:v>8</c:v>
                </c:pt>
                <c:pt idx="3">
                  <c:v>2</c:v>
                </c:pt>
              </c:numCache>
            </c:numRef>
          </c:val>
          <c:extLst>
            <c:ext xmlns:c16="http://schemas.microsoft.com/office/drawing/2014/chart" uri="{C3380CC4-5D6E-409C-BE32-E72D297353CC}">
              <c16:uniqueId val="{00000008-6191-475E-8D47-4E7594C0A4A5}"/>
            </c:ext>
          </c:extLst>
        </c:ser>
        <c:dLbls>
          <c:showLegendKey val="0"/>
          <c:showVal val="0"/>
          <c:showCatName val="0"/>
          <c:showSerName val="0"/>
          <c:showPercent val="0"/>
          <c:showBubbleSize val="0"/>
          <c:showLeaderLines val="1"/>
        </c:dLbls>
        <c:firstSliceAng val="0"/>
      </c:pieChart>
      <c:spPr>
        <a:noFill/>
        <a:ln>
          <a:noFill/>
        </a:ln>
        <a:effectLst/>
      </c:spPr>
    </c:plotArea>
    <c:legend>
      <c:legendPos val="l"/>
      <c:layout>
        <c:manualLayout>
          <c:xMode val="edge"/>
          <c:yMode val="edge"/>
          <c:x val="7.6874120527246778E-2"/>
          <c:y val="0.25637705512533038"/>
          <c:w val="0.18881971909228043"/>
          <c:h val="0.53453988948890685"/>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5387342"/>
            <a:ext cx="38404800" cy="1146048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6400800" y="17289782"/>
            <a:ext cx="38404800" cy="7947658"/>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8A0161-6445-41BF-A960-AF88C362CF2A}"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3997703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8A0161-6445-41BF-A960-AF88C362CF2A}"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274932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752600"/>
            <a:ext cx="1104138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0" y="1752600"/>
            <a:ext cx="3248406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8A0161-6445-41BF-A960-AF88C362CF2A}"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906993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8A0161-6445-41BF-A960-AF88C362CF2A}"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3568115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8206745"/>
            <a:ext cx="44165520" cy="13693138"/>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3493770" y="22029425"/>
            <a:ext cx="44165520" cy="7200898"/>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8A0161-6445-41BF-A960-AF88C362CF2A}"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2982716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8763000"/>
            <a:ext cx="2176272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8763000"/>
            <a:ext cx="2176272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8A0161-6445-41BF-A960-AF88C362CF2A}"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208555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752603"/>
            <a:ext cx="4416552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2" y="8069582"/>
            <a:ext cx="21662705"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Edit Master text styles</a:t>
            </a:r>
          </a:p>
        </p:txBody>
      </p:sp>
      <p:sp>
        <p:nvSpPr>
          <p:cNvPr id="4" name="Content Placeholder 3"/>
          <p:cNvSpPr>
            <a:spLocks noGrp="1"/>
          </p:cNvSpPr>
          <p:nvPr>
            <p:ph sz="half" idx="2"/>
          </p:nvPr>
        </p:nvSpPr>
        <p:spPr>
          <a:xfrm>
            <a:off x="3527112" y="12024360"/>
            <a:ext cx="21662705"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0" y="8069582"/>
            <a:ext cx="21769390"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Edit Master text styles</a:t>
            </a:r>
          </a:p>
        </p:txBody>
      </p:sp>
      <p:sp>
        <p:nvSpPr>
          <p:cNvPr id="6" name="Content Placeholder 5"/>
          <p:cNvSpPr>
            <a:spLocks noGrp="1"/>
          </p:cNvSpPr>
          <p:nvPr>
            <p:ph sz="quarter" idx="4"/>
          </p:nvPr>
        </p:nvSpPr>
        <p:spPr>
          <a:xfrm>
            <a:off x="25923240" y="12024360"/>
            <a:ext cx="21769390"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8A0161-6445-41BF-A960-AF88C362CF2A}" type="datetimeFigureOut">
              <a:rPr lang="en-US" smtClean="0"/>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2105169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8A0161-6445-41BF-A960-AF88C362CF2A}" type="datetimeFigureOut">
              <a:rPr lang="en-US" smtClean="0"/>
              <a:t>7/27/2022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68640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A0161-6445-41BF-A960-AF88C362CF2A}" type="datetimeFigureOut">
              <a:rPr lang="en-US" smtClean="0"/>
              <a:t>7/27/2022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1131306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2194560"/>
            <a:ext cx="16515395" cy="768096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21769390" y="4739642"/>
            <a:ext cx="25923240" cy="233934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2" y="9875520"/>
            <a:ext cx="16515395"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Edit Master text styles</a:t>
            </a:r>
          </a:p>
        </p:txBody>
      </p:sp>
      <p:sp>
        <p:nvSpPr>
          <p:cNvPr id="5" name="Date Placeholder 4"/>
          <p:cNvSpPr>
            <a:spLocks noGrp="1"/>
          </p:cNvSpPr>
          <p:nvPr>
            <p:ph type="dt" sz="half" idx="10"/>
          </p:nvPr>
        </p:nvSpPr>
        <p:spPr/>
        <p:txBody>
          <a:bodyPr/>
          <a:lstStyle/>
          <a:p>
            <a:fld id="{138A0161-6445-41BF-A960-AF88C362CF2A}"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2821017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2194560"/>
            <a:ext cx="16515395" cy="768096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4739642"/>
            <a:ext cx="25923240" cy="233934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3527112" y="9875520"/>
            <a:ext cx="16515395"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Edit Master text styles</a:t>
            </a:r>
          </a:p>
        </p:txBody>
      </p:sp>
      <p:sp>
        <p:nvSpPr>
          <p:cNvPr id="5" name="Date Placeholder 4"/>
          <p:cNvSpPr>
            <a:spLocks noGrp="1"/>
          </p:cNvSpPr>
          <p:nvPr>
            <p:ph type="dt" sz="half" idx="10"/>
          </p:nvPr>
        </p:nvSpPr>
        <p:spPr/>
        <p:txBody>
          <a:bodyPr/>
          <a:lstStyle/>
          <a:p>
            <a:fld id="{138A0161-6445-41BF-A960-AF88C362CF2A}"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04A3B6-B29F-4486-9D50-532389662014}" type="slidenum">
              <a:rPr lang="en-US" smtClean="0"/>
              <a:t>‹#›</a:t>
            </a:fld>
            <a:endParaRPr lang="en-US"/>
          </a:p>
        </p:txBody>
      </p:sp>
    </p:spTree>
    <p:extLst>
      <p:ext uri="{BB962C8B-B14F-4D97-AF65-F5344CB8AC3E}">
        <p14:creationId xmlns:p14="http://schemas.microsoft.com/office/powerpoint/2010/main" val="407221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752603"/>
            <a:ext cx="4416552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8763000"/>
            <a:ext cx="4416552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30510482"/>
            <a:ext cx="11521440" cy="1752600"/>
          </a:xfrm>
          <a:prstGeom prst="rect">
            <a:avLst/>
          </a:prstGeom>
        </p:spPr>
        <p:txBody>
          <a:bodyPr vert="horz" lIns="91440" tIns="45720" rIns="91440" bIns="45720" rtlCol="0" anchor="ctr"/>
          <a:lstStyle>
            <a:lvl1pPr algn="l">
              <a:defRPr sz="5040">
                <a:solidFill>
                  <a:schemeClr val="tx1">
                    <a:tint val="75000"/>
                  </a:schemeClr>
                </a:solidFill>
              </a:defRPr>
            </a:lvl1pPr>
          </a:lstStyle>
          <a:p>
            <a:fld id="{138A0161-6445-41BF-A960-AF88C362CF2A}" type="datetimeFigureOut">
              <a:rPr lang="en-US" smtClean="0"/>
              <a:t>7/27/2022</a:t>
            </a:fld>
            <a:endParaRPr lang="en-US"/>
          </a:p>
        </p:txBody>
      </p:sp>
      <p:sp>
        <p:nvSpPr>
          <p:cNvPr id="5" name="Footer Placeholder 4"/>
          <p:cNvSpPr>
            <a:spLocks noGrp="1"/>
          </p:cNvSpPr>
          <p:nvPr>
            <p:ph type="ftr" sz="quarter" idx="3"/>
          </p:nvPr>
        </p:nvSpPr>
        <p:spPr>
          <a:xfrm>
            <a:off x="16962120" y="30510482"/>
            <a:ext cx="17282160" cy="17526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30510482"/>
            <a:ext cx="11521440" cy="1752600"/>
          </a:xfrm>
          <a:prstGeom prst="rect">
            <a:avLst/>
          </a:prstGeom>
        </p:spPr>
        <p:txBody>
          <a:bodyPr vert="horz" lIns="91440" tIns="45720" rIns="91440" bIns="45720" rtlCol="0" anchor="ctr"/>
          <a:lstStyle>
            <a:lvl1pPr algn="r">
              <a:defRPr sz="5040">
                <a:solidFill>
                  <a:schemeClr val="tx1">
                    <a:tint val="75000"/>
                  </a:schemeClr>
                </a:solidFill>
              </a:defRPr>
            </a:lvl1pPr>
          </a:lstStyle>
          <a:p>
            <a:fld id="{9604A3B6-B29F-4486-9D50-532389662014}" type="slidenum">
              <a:rPr lang="en-US" smtClean="0"/>
              <a:t>‹#›</a:t>
            </a:fld>
            <a:endParaRPr lang="en-US"/>
          </a:p>
        </p:txBody>
      </p:sp>
    </p:spTree>
    <p:extLst>
      <p:ext uri="{BB962C8B-B14F-4D97-AF65-F5344CB8AC3E}">
        <p14:creationId xmlns:p14="http://schemas.microsoft.com/office/powerpoint/2010/main" val="30257716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48509E-02A9-46C5-9744-5F5680B74B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78471" y="11352941"/>
            <a:ext cx="4821582" cy="7357182"/>
          </a:xfrm>
          <a:prstGeom prst="rect">
            <a:avLst/>
          </a:prstGeom>
        </p:spPr>
      </p:pic>
      <p:sp>
        <p:nvSpPr>
          <p:cNvPr id="4" name="Rectangle 3">
            <a:extLst>
              <a:ext uri="{FF2B5EF4-FFF2-40B4-BE49-F238E27FC236}">
                <a16:creationId xmlns:a16="http://schemas.microsoft.com/office/drawing/2014/main" id="{115BABB9-B49C-48EB-9736-D0275EF559DB}"/>
              </a:ext>
            </a:extLst>
          </p:cNvPr>
          <p:cNvSpPr/>
          <p:nvPr/>
        </p:nvSpPr>
        <p:spPr>
          <a:xfrm>
            <a:off x="0" y="0"/>
            <a:ext cx="51206400" cy="2582875"/>
          </a:xfrm>
          <a:prstGeom prst="rect">
            <a:avLst/>
          </a:prstGeom>
          <a:solidFill>
            <a:srgbClr val="45B449">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7809" tIns="38906" rIns="77809" bIns="38906" rtlCol="0" anchor="ctr"/>
          <a:lstStyle/>
          <a:p>
            <a:endParaRPr lang="en-US" sz="6600" dirty="0">
              <a:solidFill>
                <a:schemeClr val="tx1"/>
              </a:solidFill>
            </a:endParaRPr>
          </a:p>
        </p:txBody>
      </p:sp>
      <p:sp>
        <p:nvSpPr>
          <p:cNvPr id="6" name="Rectangle 5">
            <a:extLst>
              <a:ext uri="{FF2B5EF4-FFF2-40B4-BE49-F238E27FC236}">
                <a16:creationId xmlns:a16="http://schemas.microsoft.com/office/drawing/2014/main" id="{C4A95565-DE16-4B0E-9B78-DCC0D9268155}"/>
              </a:ext>
            </a:extLst>
          </p:cNvPr>
          <p:cNvSpPr/>
          <p:nvPr/>
        </p:nvSpPr>
        <p:spPr>
          <a:xfrm>
            <a:off x="853472" y="1617786"/>
            <a:ext cx="41429111" cy="584775"/>
          </a:xfrm>
          <a:prstGeom prst="rect">
            <a:avLst/>
          </a:prstGeom>
        </p:spPr>
        <p:txBody>
          <a:bodyPr wrap="square">
            <a:spAutoFit/>
          </a:bodyPr>
          <a:lstStyle/>
          <a:p>
            <a:r>
              <a:rPr lang="en-US" sz="2800" dirty="0">
                <a:solidFill>
                  <a:srgbClr val="002D56"/>
                </a:solidFill>
              </a:rPr>
              <a:t>Juan Rodriguez and David L. Jones, Rapid </a:t>
            </a:r>
            <a:r>
              <a:rPr lang="en-US" sz="3200" dirty="0">
                <a:solidFill>
                  <a:srgbClr val="002D56"/>
                </a:solidFill>
              </a:rPr>
              <a:t>Micro</a:t>
            </a:r>
            <a:r>
              <a:rPr lang="en-US" sz="2800" dirty="0">
                <a:solidFill>
                  <a:srgbClr val="002D56"/>
                </a:solidFill>
              </a:rPr>
              <a:t> Biosystems, Lowell, MA 01854, USA</a:t>
            </a:r>
          </a:p>
        </p:txBody>
      </p:sp>
      <p:pic>
        <p:nvPicPr>
          <p:cNvPr id="7" name="Picture 2">
            <a:extLst>
              <a:ext uri="{FF2B5EF4-FFF2-40B4-BE49-F238E27FC236}">
                <a16:creationId xmlns:a16="http://schemas.microsoft.com/office/drawing/2014/main" id="{57153381-0BB1-4D4B-A14B-EB3A9657C5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44207072" y="317213"/>
            <a:ext cx="6145856" cy="1992851"/>
          </a:xfrm>
          <a:prstGeom prst="rect">
            <a:avLst/>
          </a:prstGeom>
          <a:noFill/>
        </p:spPr>
      </p:pic>
      <p:sp>
        <p:nvSpPr>
          <p:cNvPr id="10" name="Rectangle 9">
            <a:extLst>
              <a:ext uri="{FF2B5EF4-FFF2-40B4-BE49-F238E27FC236}">
                <a16:creationId xmlns:a16="http://schemas.microsoft.com/office/drawing/2014/main" id="{EB695AEB-0D3A-497E-A2E3-630E16B34B0B}"/>
              </a:ext>
            </a:extLst>
          </p:cNvPr>
          <p:cNvSpPr/>
          <p:nvPr/>
        </p:nvSpPr>
        <p:spPr>
          <a:xfrm>
            <a:off x="704237" y="3036202"/>
            <a:ext cx="15782542" cy="8063746"/>
          </a:xfrm>
          <a:prstGeom prst="rect">
            <a:avLst/>
          </a:prstGeom>
        </p:spPr>
        <p:txBody>
          <a:bodyPr wrap="square">
            <a:spAutoFit/>
          </a:bodyPr>
          <a:lstStyle/>
          <a:p>
            <a:pPr algn="just" defTabSz="884998">
              <a:spcAft>
                <a:spcPts val="1200"/>
              </a:spcAft>
            </a:pPr>
            <a:r>
              <a:rPr lang="en-US" sz="3600" b="1" dirty="0">
                <a:solidFill>
                  <a:srgbClr val="002D56"/>
                </a:solidFill>
                <a:latin typeface="Arial" panose="020B0604020202020204" pitchFamily="34" charset="0"/>
                <a:ea typeface="Times New Roman" panose="02020603050405020304" pitchFamily="18" charset="0"/>
                <a:cs typeface="Times New Roman" panose="02020603050405020304" pitchFamily="18" charset="0"/>
              </a:rPr>
              <a:t>Introduction</a:t>
            </a:r>
          </a:p>
          <a:p>
            <a:pPr marL="571471" algn="just" defTabSz="884998"/>
            <a:r>
              <a:rPr lang="en-US" sz="36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Environmental monitoring programs assess the effectiveness of  cleaning and sanitation practices that have potential impact on controlled pharma environments.</a:t>
            </a:r>
          </a:p>
          <a:p>
            <a:pPr marL="571471" algn="just" defTabSz="884998"/>
            <a:r>
              <a:rPr lang="en-US" sz="36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Within the pharmaceutical industry, these programs are necessary and can play a </a:t>
            </a:r>
            <a:r>
              <a:rPr lang="en-US" sz="3600" dirty="0">
                <a:latin typeface="Arial" panose="020B0604020202020204" pitchFamily="34" charset="0"/>
                <a:ea typeface="Times New Roman" panose="02020603050405020304" pitchFamily="18" charset="0"/>
                <a:cs typeface="Times New Roman" panose="02020603050405020304" pitchFamily="18" charset="0"/>
              </a:rPr>
              <a:t>critical role in acquiring, maintaining regulatory compliance and accreditation. When implementing the Growth Direct to perform EM testing shorter incubation times can be implemented due to the systems ability to detect microcolonies. The time to result (TTR) for the shorter incubation is established on a site-to-site basis due to the assumption that the environmental isolates found at each site will possess significant growth rate variations. This poster intends to illustrate that the there is an opportunity to establish a singular global incubation period for environmental monitoring programs</a:t>
            </a:r>
            <a:endParaRPr lang="en-US" sz="3600" dirty="0">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A920E0DF-EEE1-4E88-9DC3-16414720FB88}"/>
              </a:ext>
            </a:extLst>
          </p:cNvPr>
          <p:cNvSpPr/>
          <p:nvPr/>
        </p:nvSpPr>
        <p:spPr>
          <a:xfrm>
            <a:off x="778663" y="11008969"/>
            <a:ext cx="11257195" cy="9110186"/>
          </a:xfrm>
          <a:prstGeom prst="rect">
            <a:avLst/>
          </a:prstGeom>
        </p:spPr>
        <p:txBody>
          <a:bodyPr wrap="square">
            <a:spAutoFit/>
          </a:bodyPr>
          <a:lstStyle/>
          <a:p>
            <a:pPr algn="just" defTabSz="1219131" eaLnBrk="0" fontAlgn="base" hangingPunct="0">
              <a:spcBef>
                <a:spcPct val="0"/>
              </a:spcBef>
              <a:spcAft>
                <a:spcPts val="1200"/>
              </a:spcAft>
              <a:defRPr/>
            </a:pPr>
            <a:r>
              <a:rPr lang="en-US" sz="3600" b="1" dirty="0">
                <a:solidFill>
                  <a:srgbClr val="002D56"/>
                </a:solidFill>
                <a:latin typeface="Arial" panose="020B0604020202020204" pitchFamily="34" charset="0"/>
                <a:ea typeface="Times New Roman" panose="02020603050405020304" pitchFamily="18" charset="0"/>
                <a:cs typeface="Times New Roman" panose="02020603050405020304" pitchFamily="18" charset="0"/>
              </a:rPr>
              <a:t>Technology </a:t>
            </a:r>
            <a:endParaRPr lang="en-US" altLang="en-US" sz="3600" b="1"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lvl="1" algn="just" defTabSz="1219131" eaLnBrk="0" fontAlgn="base" hangingPunct="0">
              <a:spcBef>
                <a:spcPct val="0"/>
              </a:spcBef>
              <a:spcAft>
                <a:spcPct val="0"/>
              </a:spcAft>
            </a:pPr>
            <a:r>
              <a:rPr lang="en-US" altLang="en-US" sz="3600"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The membrane on Rapid Micro Biosystem’s EM cassette is essential for the detection of microbial growth by the Growth Direct™ System. The Growth Direct System is a rapid enumeration platform that detects microbial growth based on auto fluorescent </a:t>
            </a:r>
            <a:r>
              <a:rPr lang="en-US" altLang="en-US" sz="3600" kern="0" dirty="0">
                <a:latin typeface="Arial" panose="020B0604020202020204" pitchFamily="34" charset="0"/>
                <a:ea typeface="Times New Roman" panose="02020603050405020304" pitchFamily="18" charset="0"/>
                <a:cs typeface="Times New Roman" panose="02020603050405020304" pitchFamily="18" charset="0"/>
              </a:rPr>
              <a:t>emissions from growing micro-organisms. Blue LED lights illuminate the cassettes and cause the microorganisms to auto fluoresce. A CCD camera detects the fluorescence and records growth throughout incubation. Each cassette is supplied with an 0.45-micron pore size membrane placed on top of standard microbiological EM growth media. The black membranes reduce the background fluorescence and generate a better signal to noise ratio for organism detection. </a:t>
            </a:r>
            <a:endParaRPr lang="en-US" altLang="en-US" sz="3600" kern="0" dirty="0"/>
          </a:p>
        </p:txBody>
      </p:sp>
      <p:sp>
        <p:nvSpPr>
          <p:cNvPr id="27" name="Rectangle 26">
            <a:extLst>
              <a:ext uri="{FF2B5EF4-FFF2-40B4-BE49-F238E27FC236}">
                <a16:creationId xmlns:a16="http://schemas.microsoft.com/office/drawing/2014/main" id="{CA49EF51-910F-4A59-BDE1-50146F54784C}"/>
              </a:ext>
            </a:extLst>
          </p:cNvPr>
          <p:cNvSpPr/>
          <p:nvPr/>
        </p:nvSpPr>
        <p:spPr>
          <a:xfrm>
            <a:off x="34579755" y="24892164"/>
            <a:ext cx="15782544" cy="3016210"/>
          </a:xfrm>
          <a:prstGeom prst="rect">
            <a:avLst/>
          </a:prstGeom>
        </p:spPr>
        <p:txBody>
          <a:bodyPr wrap="square">
            <a:spAutoFit/>
          </a:bodyPr>
          <a:lstStyle/>
          <a:p>
            <a:pPr algn="just" defTabSz="1219131" eaLnBrk="0" fontAlgn="base" hangingPunct="0">
              <a:spcBef>
                <a:spcPct val="0"/>
              </a:spcBef>
              <a:spcAft>
                <a:spcPts val="1200"/>
              </a:spcAft>
              <a:defRPr/>
            </a:pPr>
            <a:r>
              <a:rPr lang="en-US" sz="3600" b="1" dirty="0">
                <a:solidFill>
                  <a:srgbClr val="002D56"/>
                </a:solidFill>
                <a:latin typeface="Arial" panose="020B0604020202020204" pitchFamily="34" charset="0"/>
                <a:ea typeface="Times New Roman" panose="02020603050405020304" pitchFamily="18" charset="0"/>
                <a:cs typeface="Times New Roman" panose="02020603050405020304" pitchFamily="18" charset="0"/>
              </a:rPr>
              <a:t>Conclusion</a:t>
            </a:r>
          </a:p>
          <a:p>
            <a:pPr algn="just" defTabSz="1219131" eaLnBrk="0" fontAlgn="base" hangingPunct="0">
              <a:spcBef>
                <a:spcPct val="0"/>
              </a:spcBef>
              <a:spcAft>
                <a:spcPts val="1200"/>
              </a:spcAft>
              <a:defRPr/>
            </a:pPr>
            <a:r>
              <a:rPr lang="en-US" altLang="en-US" sz="3600" kern="0" dirty="0">
                <a:latin typeface="Arial" panose="020B0604020202020204" pitchFamily="34" charset="0"/>
                <a:ea typeface="Times New Roman" panose="02020603050405020304" pitchFamily="18" charset="0"/>
                <a:cs typeface="Times New Roman" panose="02020603050405020304" pitchFamily="18" charset="0"/>
              </a:rPr>
              <a:t>Using the Growth Direct system, a validated Environmental Monitoring method can be instigated with results in ~72 hours using any incubation regime from 22.5-27.5 to 30-35</a:t>
            </a:r>
            <a:r>
              <a:rPr lang="en-US" altLang="en-US" sz="3600" kern="0" dirty="0">
                <a:latin typeface="Calibri" panose="020F0502020204030204" pitchFamily="34" charset="0"/>
                <a:ea typeface="Times New Roman" panose="02020603050405020304" pitchFamily="18" charset="0"/>
                <a:cs typeface="Calibri" panose="020F0502020204030204" pitchFamily="34" charset="0"/>
              </a:rPr>
              <a:t> °</a:t>
            </a:r>
            <a:r>
              <a:rPr lang="en-US" altLang="en-US" sz="3600" kern="0" dirty="0">
                <a:latin typeface="Arial" panose="020B0604020202020204" pitchFamily="34" charset="0"/>
                <a:ea typeface="Times New Roman" panose="02020603050405020304" pitchFamily="18" charset="0"/>
                <a:cs typeface="Times New Roman" panose="02020603050405020304" pitchFamily="18" charset="0"/>
              </a:rPr>
              <a:t>C. These parameters are independent of global location and season.</a:t>
            </a:r>
          </a:p>
        </p:txBody>
      </p:sp>
      <p:cxnSp>
        <p:nvCxnSpPr>
          <p:cNvPr id="32" name="Straight Connector 31">
            <a:extLst>
              <a:ext uri="{FF2B5EF4-FFF2-40B4-BE49-F238E27FC236}">
                <a16:creationId xmlns:a16="http://schemas.microsoft.com/office/drawing/2014/main" id="{7818729F-4F55-4B85-83A7-6AFE6712A638}"/>
              </a:ext>
            </a:extLst>
          </p:cNvPr>
          <p:cNvCxnSpPr>
            <a:cxnSpLocks/>
          </p:cNvCxnSpPr>
          <p:nvPr/>
        </p:nvCxnSpPr>
        <p:spPr>
          <a:xfrm flipH="1">
            <a:off x="33721174" y="16845443"/>
            <a:ext cx="112785" cy="14717292"/>
          </a:xfrm>
          <a:prstGeom prst="line">
            <a:avLst/>
          </a:prstGeom>
          <a:ln>
            <a:solidFill>
              <a:srgbClr val="002D56"/>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77C08FE1-4DB1-4965-B748-30705A3C25A4}"/>
              </a:ext>
            </a:extLst>
          </p:cNvPr>
          <p:cNvSpPr/>
          <p:nvPr/>
        </p:nvSpPr>
        <p:spPr>
          <a:xfrm>
            <a:off x="844101" y="20119155"/>
            <a:ext cx="16176983" cy="6340197"/>
          </a:xfrm>
          <a:prstGeom prst="rect">
            <a:avLst/>
          </a:prstGeom>
        </p:spPr>
        <p:txBody>
          <a:bodyPr wrap="square">
            <a:spAutoFit/>
          </a:bodyPr>
          <a:lstStyle/>
          <a:p>
            <a:pPr algn="just" defTabSz="1219131" eaLnBrk="0" fontAlgn="base" hangingPunct="0">
              <a:spcBef>
                <a:spcPct val="0"/>
              </a:spcBef>
              <a:spcAft>
                <a:spcPts val="1200"/>
              </a:spcAft>
              <a:defRPr/>
            </a:pPr>
            <a:r>
              <a:rPr lang="en-US" sz="3600" b="1" dirty="0">
                <a:solidFill>
                  <a:srgbClr val="002D56"/>
                </a:solidFill>
                <a:latin typeface="Arial" panose="020B0604020202020204" pitchFamily="34" charset="0"/>
                <a:ea typeface="Times New Roman" panose="02020603050405020304" pitchFamily="18" charset="0"/>
                <a:cs typeface="Times New Roman" panose="02020603050405020304" pitchFamily="18" charset="0"/>
              </a:rPr>
              <a:t>Methodology</a:t>
            </a:r>
          </a:p>
          <a:p>
            <a:pPr lvl="1" algn="just" defTabSz="1219131" eaLnBrk="0" fontAlgn="base" hangingPunct="0">
              <a:spcBef>
                <a:spcPct val="0"/>
              </a:spcBef>
              <a:spcAft>
                <a:spcPts val="1800"/>
              </a:spcAft>
            </a:pPr>
            <a:r>
              <a:rPr lang="en-US" altLang="en-US" sz="3600" kern="0" dirty="0">
                <a:latin typeface="Arial" panose="020B0604020202020204" pitchFamily="34" charset="0"/>
                <a:cs typeface="Times New Roman" panose="02020603050405020304" pitchFamily="18" charset="0"/>
              </a:rPr>
              <a:t>Setting TTR can be performed in two ways, using micro-organisms from a historical collection found on site or testing the environment and determining the TTR from the organisms detected. If no organisms are found at the required test sites, e.g., in a class A environment then the former method is chosen. The TTR is defined as being the incubation time that allows detection of &gt;85% of the colonies detected. The organism panel consisted of EM isolates often found in cleanroom environments from test sites across America and Europe in addition to real sample sites around the facility. The chart below shows the distribution of incubation temperatures implemented for EM testing globally using the Growth Direct.. </a:t>
            </a:r>
            <a:endParaRPr lang="en-US" altLang="en-US" sz="3600" kern="0" dirty="0"/>
          </a:p>
        </p:txBody>
      </p:sp>
      <p:sp>
        <p:nvSpPr>
          <p:cNvPr id="5" name="Rectangle 4">
            <a:extLst>
              <a:ext uri="{FF2B5EF4-FFF2-40B4-BE49-F238E27FC236}">
                <a16:creationId xmlns:a16="http://schemas.microsoft.com/office/drawing/2014/main" id="{70FC3248-1505-4662-8E40-26E33C176248}"/>
              </a:ext>
            </a:extLst>
          </p:cNvPr>
          <p:cNvSpPr/>
          <p:nvPr/>
        </p:nvSpPr>
        <p:spPr>
          <a:xfrm>
            <a:off x="0" y="31798682"/>
            <a:ext cx="51206387" cy="1082016"/>
          </a:xfrm>
          <a:prstGeom prst="rect">
            <a:avLst/>
          </a:prstGeom>
          <a:solidFill>
            <a:srgbClr val="002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Doc No TSV0250</a:t>
            </a:r>
          </a:p>
        </p:txBody>
      </p:sp>
      <p:sp>
        <p:nvSpPr>
          <p:cNvPr id="8" name="TextBox 7">
            <a:extLst>
              <a:ext uri="{FF2B5EF4-FFF2-40B4-BE49-F238E27FC236}">
                <a16:creationId xmlns:a16="http://schemas.microsoft.com/office/drawing/2014/main" id="{2DE8924D-BFEE-46E0-97CD-83FF2876EDEA}"/>
              </a:ext>
            </a:extLst>
          </p:cNvPr>
          <p:cNvSpPr txBox="1"/>
          <p:nvPr/>
        </p:nvSpPr>
        <p:spPr>
          <a:xfrm>
            <a:off x="433662" y="350157"/>
            <a:ext cx="34136722" cy="1107996"/>
          </a:xfrm>
          <a:prstGeom prst="rect">
            <a:avLst/>
          </a:prstGeom>
          <a:noFill/>
        </p:spPr>
        <p:txBody>
          <a:bodyPr wrap="square" rtlCol="0">
            <a:spAutoFit/>
          </a:bodyPr>
          <a:lstStyle/>
          <a:p>
            <a:pPr algn="ctr"/>
            <a:r>
              <a:rPr lang="en-US" sz="6600" b="0" i="0" dirty="0">
                <a:solidFill>
                  <a:schemeClr val="accent1">
                    <a:lumMod val="50000"/>
                  </a:schemeClr>
                </a:solidFill>
                <a:effectLst/>
                <a:latin typeface="OpenSansSemiBold"/>
              </a:rPr>
              <a:t>Determination and Comparison of Time-To-Results Across Global Sites for EM Media via RMM</a:t>
            </a:r>
            <a:endParaRPr lang="en-US" sz="6600" b="1" dirty="0">
              <a:solidFill>
                <a:schemeClr val="accent1">
                  <a:lumMod val="50000"/>
                </a:schemeClr>
              </a:solidFill>
            </a:endParaRPr>
          </a:p>
        </p:txBody>
      </p:sp>
      <p:cxnSp>
        <p:nvCxnSpPr>
          <p:cNvPr id="41" name="Straight Connector 40">
            <a:extLst>
              <a:ext uri="{FF2B5EF4-FFF2-40B4-BE49-F238E27FC236}">
                <a16:creationId xmlns:a16="http://schemas.microsoft.com/office/drawing/2014/main" id="{58FB7036-80E7-4AE4-B889-76BC3FC9FEDA}"/>
              </a:ext>
            </a:extLst>
          </p:cNvPr>
          <p:cNvCxnSpPr>
            <a:cxnSpLocks/>
          </p:cNvCxnSpPr>
          <p:nvPr/>
        </p:nvCxnSpPr>
        <p:spPr>
          <a:xfrm>
            <a:off x="17372440" y="3207800"/>
            <a:ext cx="0" cy="28388896"/>
          </a:xfrm>
          <a:prstGeom prst="line">
            <a:avLst/>
          </a:prstGeom>
          <a:ln>
            <a:solidFill>
              <a:srgbClr val="002D5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6EAFED5-CB2A-4DD2-8587-3794D4FFECA5}"/>
              </a:ext>
            </a:extLst>
          </p:cNvPr>
          <p:cNvSpPr/>
          <p:nvPr/>
        </p:nvSpPr>
        <p:spPr>
          <a:xfrm>
            <a:off x="34570383" y="16442680"/>
            <a:ext cx="15782544" cy="6894195"/>
          </a:xfrm>
          <a:prstGeom prst="rect">
            <a:avLst/>
          </a:prstGeom>
        </p:spPr>
        <p:txBody>
          <a:bodyPr wrap="square">
            <a:spAutoFit/>
          </a:bodyPr>
          <a:lstStyle/>
          <a:p>
            <a:pPr algn="just" defTabSz="1219131" eaLnBrk="0" fontAlgn="base" hangingPunct="0">
              <a:spcBef>
                <a:spcPct val="0"/>
              </a:spcBef>
              <a:spcAft>
                <a:spcPts val="1200"/>
              </a:spcAft>
              <a:defRPr/>
            </a:pPr>
            <a:r>
              <a:rPr lang="en-US" altLang="en-US" sz="3600" b="1" kern="0" dirty="0">
                <a:solidFill>
                  <a:srgbClr val="002D56"/>
                </a:solidFill>
                <a:latin typeface="Arial" panose="020B0604020202020204" pitchFamily="34" charset="0"/>
                <a:ea typeface="Times New Roman" panose="02020603050405020304" pitchFamily="18" charset="0"/>
                <a:cs typeface="Times New Roman" panose="02020603050405020304" pitchFamily="18" charset="0"/>
              </a:rPr>
              <a:t>Discussion</a:t>
            </a:r>
          </a:p>
          <a:p>
            <a:pPr algn="just" defTabSz="1219131" eaLnBrk="0" fontAlgn="base" hangingPunct="0">
              <a:spcBef>
                <a:spcPct val="0"/>
              </a:spcBef>
              <a:spcAft>
                <a:spcPts val="1200"/>
              </a:spcAft>
              <a:defRPr/>
            </a:pPr>
            <a:r>
              <a:rPr lang="en-US" altLang="en-US" sz="3600" kern="0" dirty="0">
                <a:latin typeface="Arial" panose="020B0604020202020204" pitchFamily="34" charset="0"/>
                <a:ea typeface="Times New Roman" panose="02020603050405020304" pitchFamily="18" charset="0"/>
                <a:cs typeface="Times New Roman" panose="02020603050405020304" pitchFamily="18" charset="0"/>
              </a:rPr>
              <a:t>The cumulative data generated to date from multiple sites, globally distributed, has confirmed that a TTR of ~72 hours will be equivalent to the traditional 5–7-day test. The 72-hour TTR appears to be independent of incubation temperature, 25 to 32.5</a:t>
            </a:r>
            <a:r>
              <a:rPr lang="en-US" altLang="en-US" sz="3600" kern="0" dirty="0">
                <a:latin typeface="Calibri" panose="020F0502020204030204" pitchFamily="34" charset="0"/>
                <a:ea typeface="Times New Roman" panose="02020603050405020304" pitchFamily="18" charset="0"/>
                <a:cs typeface="Calibri" panose="020F0502020204030204" pitchFamily="34" charset="0"/>
              </a:rPr>
              <a:t>°</a:t>
            </a:r>
            <a:r>
              <a:rPr lang="en-US" altLang="en-US" sz="3600" kern="0" dirty="0">
                <a:latin typeface="Arial" panose="020B0604020202020204" pitchFamily="34" charset="0"/>
                <a:ea typeface="Times New Roman" panose="02020603050405020304" pitchFamily="18" charset="0"/>
                <a:cs typeface="Times New Roman" panose="02020603050405020304" pitchFamily="18" charset="0"/>
              </a:rPr>
              <a:t>C using a single incubation temperature regime.  To date every site validating the Growth Direct has either moved from a dual incubation regime or investigated the use of alternative incubation temperatures for their EM sample incubation. The incubation temperature chosen is highly site dependent and driven by organism distribution at the facility. The vast majority of sites are split between 25 to 30</a:t>
            </a:r>
            <a:r>
              <a:rPr lang="en-US" altLang="en-US" sz="3600" kern="0" dirty="0">
                <a:latin typeface="Calibri" panose="020F0502020204030204" pitchFamily="34" charset="0"/>
                <a:ea typeface="Times New Roman" panose="02020603050405020304" pitchFamily="18" charset="0"/>
                <a:cs typeface="Calibri" panose="020F0502020204030204" pitchFamily="34" charset="0"/>
              </a:rPr>
              <a:t>°</a:t>
            </a:r>
            <a:r>
              <a:rPr lang="en-US" altLang="en-US" sz="3600" kern="0" dirty="0">
                <a:latin typeface="Arial" panose="020B0604020202020204" pitchFamily="34" charset="0"/>
                <a:ea typeface="Times New Roman" panose="02020603050405020304" pitchFamily="18" charset="0"/>
                <a:cs typeface="Times New Roman" panose="02020603050405020304" pitchFamily="18" charset="0"/>
              </a:rPr>
              <a:t>C and 30 to 35</a:t>
            </a:r>
            <a:r>
              <a:rPr lang="en-US" altLang="en-US" sz="3600" kern="0" dirty="0">
                <a:latin typeface="Calibri" panose="020F0502020204030204" pitchFamily="34" charset="0"/>
                <a:ea typeface="Times New Roman" panose="02020603050405020304" pitchFamily="18" charset="0"/>
                <a:cs typeface="Calibri" panose="020F0502020204030204" pitchFamily="34" charset="0"/>
              </a:rPr>
              <a:t>°</a:t>
            </a:r>
            <a:r>
              <a:rPr lang="en-US" altLang="en-US" sz="3600" kern="0" dirty="0">
                <a:latin typeface="Arial" panose="020B0604020202020204" pitchFamily="34" charset="0"/>
                <a:ea typeface="Times New Roman" panose="02020603050405020304" pitchFamily="18" charset="0"/>
                <a:cs typeface="Times New Roman" panose="02020603050405020304" pitchFamily="18" charset="0"/>
              </a:rPr>
              <a:t>C as the incubation temperature of choice however all sites used 72 to 76 hours as their TTR.</a:t>
            </a:r>
            <a:r>
              <a:rPr lang="en-US" altLang="en-US" sz="3600" b="1" kern="0" dirty="0">
                <a:latin typeface="Arial" panose="020B0604020202020204" pitchFamily="34" charset="0"/>
                <a:ea typeface="Times New Roman" panose="02020603050405020304" pitchFamily="18" charset="0"/>
                <a:cs typeface="Times New Roman" panose="02020603050405020304" pitchFamily="18" charset="0"/>
              </a:rPr>
              <a:t>   </a:t>
            </a:r>
            <a:r>
              <a:rPr lang="en-US" altLang="en-US" sz="3600" b="1" kern="0" dirty="0">
                <a:solidFill>
                  <a:srgbClr val="002D56"/>
                </a:solidFill>
                <a:latin typeface="Arial" panose="020B0604020202020204" pitchFamily="34" charset="0"/>
                <a:ea typeface="Times New Roman" panose="02020603050405020304" pitchFamily="18" charset="0"/>
                <a:cs typeface="Times New Roman" panose="02020603050405020304" pitchFamily="18" charset="0"/>
              </a:rPr>
              <a:t>	</a:t>
            </a:r>
          </a:p>
        </p:txBody>
      </p:sp>
      <p:sp>
        <p:nvSpPr>
          <p:cNvPr id="45" name="Rectangle 44">
            <a:extLst>
              <a:ext uri="{FF2B5EF4-FFF2-40B4-BE49-F238E27FC236}">
                <a16:creationId xmlns:a16="http://schemas.microsoft.com/office/drawing/2014/main" id="{C3DF8651-E8E5-4736-B5D9-7EF28456EC3D}"/>
              </a:ext>
            </a:extLst>
          </p:cNvPr>
          <p:cNvSpPr/>
          <p:nvPr/>
        </p:nvSpPr>
        <p:spPr>
          <a:xfrm>
            <a:off x="17983014" y="16393291"/>
            <a:ext cx="15386807" cy="5232202"/>
          </a:xfrm>
          <a:prstGeom prst="rect">
            <a:avLst/>
          </a:prstGeom>
        </p:spPr>
        <p:txBody>
          <a:bodyPr wrap="square">
            <a:spAutoFit/>
          </a:bodyPr>
          <a:lstStyle/>
          <a:p>
            <a:pPr algn="just" defTabSz="884998">
              <a:spcAft>
                <a:spcPts val="1200"/>
              </a:spcAft>
            </a:pPr>
            <a:r>
              <a:rPr lang="en-US" sz="3600" b="1" dirty="0">
                <a:solidFill>
                  <a:srgbClr val="002D56"/>
                </a:solidFill>
                <a:latin typeface="Arial" panose="020B0604020202020204" pitchFamily="34" charset="0"/>
                <a:ea typeface="Times New Roman" panose="02020603050405020304" pitchFamily="18" charset="0"/>
                <a:cs typeface="Times New Roman" panose="02020603050405020304" pitchFamily="18" charset="0"/>
              </a:rPr>
              <a:t>Results</a:t>
            </a:r>
          </a:p>
          <a:p>
            <a:pPr algn="just" defTabSz="884998">
              <a:spcAft>
                <a:spcPts val="1200"/>
              </a:spcAft>
            </a:pPr>
            <a:r>
              <a:rPr lang="en-US" sz="3600" dirty="0">
                <a:latin typeface="Arial" panose="020B0604020202020204" pitchFamily="34" charset="0"/>
                <a:ea typeface="Times New Roman" panose="02020603050405020304" pitchFamily="18" charset="0"/>
                <a:cs typeface="Times New Roman" panose="02020603050405020304" pitchFamily="18" charset="0"/>
              </a:rPr>
              <a:t>The charts are examples of the data obtained during validation of the TTR value. The charts show the cumulative colony detection seen at each of the 4 hour read intervals used by the Growth Direct. One company used EM isolates found in facilities across the US, Europe, and Asia but tested at one facility under one condition in addition to local sample points in the facility. The remaining charts were from EM samples collected across different sample points in the facility and tested across the US or Europe using different incubation temperatures. </a:t>
            </a:r>
            <a:endParaRPr lang="en-US" sz="3600" b="1" dirty="0">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24" name="Chart 23">
            <a:extLst>
              <a:ext uri="{FF2B5EF4-FFF2-40B4-BE49-F238E27FC236}">
                <a16:creationId xmlns:a16="http://schemas.microsoft.com/office/drawing/2014/main" id="{8291872F-F3FA-4966-AE88-2F541D13F01F}"/>
              </a:ext>
            </a:extLst>
          </p:cNvPr>
          <p:cNvGraphicFramePr/>
          <p:nvPr>
            <p:extLst>
              <p:ext uri="{D42A27DB-BD31-4B8C-83A1-F6EECF244321}">
                <p14:modId xmlns:p14="http://schemas.microsoft.com/office/powerpoint/2010/main" val="3187077318"/>
              </p:ext>
            </p:extLst>
          </p:nvPr>
        </p:nvGraphicFramePr>
        <p:xfrm>
          <a:off x="4806803" y="26400269"/>
          <a:ext cx="7857142" cy="5330936"/>
        </p:xfrm>
        <a:graphic>
          <a:graphicData uri="http://schemas.openxmlformats.org/drawingml/2006/chart">
            <c:chart xmlns:c="http://schemas.openxmlformats.org/drawingml/2006/chart" xmlns:r="http://schemas.openxmlformats.org/officeDocument/2006/relationships" r:id="rId4"/>
          </a:graphicData>
        </a:graphic>
      </p:graphicFrame>
      <p:sp>
        <p:nvSpPr>
          <p:cNvPr id="29" name="Rectangle 28">
            <a:extLst>
              <a:ext uri="{FF2B5EF4-FFF2-40B4-BE49-F238E27FC236}">
                <a16:creationId xmlns:a16="http://schemas.microsoft.com/office/drawing/2014/main" id="{CD2B53D6-FC6B-494A-B77D-2A9F3545DCED}"/>
              </a:ext>
            </a:extLst>
          </p:cNvPr>
          <p:cNvSpPr/>
          <p:nvPr/>
        </p:nvSpPr>
        <p:spPr>
          <a:xfrm>
            <a:off x="17926651" y="21598121"/>
            <a:ext cx="15386807" cy="3570208"/>
          </a:xfrm>
          <a:prstGeom prst="rect">
            <a:avLst/>
          </a:prstGeom>
        </p:spPr>
        <p:txBody>
          <a:bodyPr wrap="square">
            <a:spAutoFit/>
          </a:bodyPr>
          <a:lstStyle/>
          <a:p>
            <a:pPr algn="just" defTabSz="884998">
              <a:spcAft>
                <a:spcPts val="1200"/>
              </a:spcAft>
            </a:pPr>
            <a:r>
              <a:rPr lang="en-US" sz="3600" dirty="0">
                <a:latin typeface="Arial" panose="020B0604020202020204" pitchFamily="34" charset="0"/>
                <a:ea typeface="Times New Roman" panose="02020603050405020304" pitchFamily="18" charset="0"/>
                <a:cs typeface="Times New Roman" panose="02020603050405020304" pitchFamily="18" charset="0"/>
              </a:rPr>
              <a:t>The data below shows the TTR information for the pure culture samples from EM cultured storage strains is faster than the organisms found in the environment that were in a more stressed state due to dehydration or disinfectant treatments.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The table below shows the max TTR determined at the 4 incubation temperatures validated and their geographical locations.</a:t>
            </a:r>
            <a:endParaRPr lang="en-US" sz="3600" dirty="0"/>
          </a:p>
          <a:p>
            <a:pPr algn="just" defTabSz="884998">
              <a:spcAft>
                <a:spcPts val="1200"/>
              </a:spcAft>
            </a:pPr>
            <a:endParaRPr lang="en-US" sz="3600" b="1" dirty="0">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35" name="Table 34">
            <a:extLst>
              <a:ext uri="{FF2B5EF4-FFF2-40B4-BE49-F238E27FC236}">
                <a16:creationId xmlns:a16="http://schemas.microsoft.com/office/drawing/2014/main" id="{0E1B55C1-C0AF-4BD9-B622-A9B791754481}"/>
              </a:ext>
            </a:extLst>
          </p:cNvPr>
          <p:cNvGraphicFramePr>
            <a:graphicFrameLocks noGrp="1" noChangeAspect="1"/>
          </p:cNvGraphicFramePr>
          <p:nvPr>
            <p:extLst>
              <p:ext uri="{D42A27DB-BD31-4B8C-83A1-F6EECF244321}">
                <p14:modId xmlns:p14="http://schemas.microsoft.com/office/powerpoint/2010/main" val="3129795439"/>
              </p:ext>
            </p:extLst>
          </p:nvPr>
        </p:nvGraphicFramePr>
        <p:xfrm>
          <a:off x="19786268" y="24473193"/>
          <a:ext cx="11913180" cy="6902907"/>
        </p:xfrm>
        <a:graphic>
          <a:graphicData uri="http://schemas.openxmlformats.org/drawingml/2006/table">
            <a:tbl>
              <a:tblPr>
                <a:tableStyleId>{5C22544A-7EE6-4342-B048-85BDC9FD1C3A}</a:tableStyleId>
              </a:tblPr>
              <a:tblGrid>
                <a:gridCol w="3013867">
                  <a:extLst>
                    <a:ext uri="{9D8B030D-6E8A-4147-A177-3AD203B41FA5}">
                      <a16:colId xmlns:a16="http://schemas.microsoft.com/office/drawing/2014/main" val="223782967"/>
                    </a:ext>
                  </a:extLst>
                </a:gridCol>
                <a:gridCol w="4858414">
                  <a:extLst>
                    <a:ext uri="{9D8B030D-6E8A-4147-A177-3AD203B41FA5}">
                      <a16:colId xmlns:a16="http://schemas.microsoft.com/office/drawing/2014/main" val="814652378"/>
                    </a:ext>
                  </a:extLst>
                </a:gridCol>
                <a:gridCol w="4040899">
                  <a:extLst>
                    <a:ext uri="{9D8B030D-6E8A-4147-A177-3AD203B41FA5}">
                      <a16:colId xmlns:a16="http://schemas.microsoft.com/office/drawing/2014/main" val="2824471234"/>
                    </a:ext>
                  </a:extLst>
                </a:gridCol>
              </a:tblGrid>
              <a:tr h="0">
                <a:tc gridSpan="3">
                  <a:txBody>
                    <a:bodyPr/>
                    <a:lstStyle/>
                    <a:p>
                      <a:pPr marL="0" marR="0" lvl="0" indent="0" algn="ctr" defTabSz="3840480" rtl="0" eaLnBrk="1" fontAlgn="auto" latinLnBrk="0" hangingPunct="1">
                        <a:lnSpc>
                          <a:spcPct val="100000"/>
                        </a:lnSpc>
                        <a:spcBef>
                          <a:spcPts val="300"/>
                        </a:spcBef>
                        <a:spcAft>
                          <a:spcPts val="300"/>
                        </a:spcAft>
                        <a:buClrTx/>
                        <a:buSzTx/>
                        <a:buFontTx/>
                        <a:buNone/>
                        <a:tabLst/>
                        <a:defRPr/>
                      </a:pPr>
                      <a:r>
                        <a:rPr lang="en-GB" sz="3600" b="1" dirty="0">
                          <a:effectLst/>
                          <a:latin typeface="Arial" panose="020B0604020202020204" pitchFamily="34" charset="0"/>
                          <a:ea typeface="Times New Roman" panose="02020603050405020304" pitchFamily="18" charset="0"/>
                          <a:cs typeface="Arial" panose="020B0604020202020204" pitchFamily="34" charset="0"/>
                        </a:rPr>
                        <a:t>Global Distribution</a:t>
                      </a:r>
                      <a:endParaRPr lang="en-US" sz="36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3840480" rtl="0" eaLnBrk="1" fontAlgn="auto" latinLnBrk="0" hangingPunct="1">
                        <a:lnSpc>
                          <a:spcPct val="100000"/>
                        </a:lnSpc>
                        <a:spcBef>
                          <a:spcPts val="300"/>
                        </a:spcBef>
                        <a:spcAft>
                          <a:spcPts val="300"/>
                        </a:spcAft>
                        <a:buClrTx/>
                        <a:buSzTx/>
                        <a:buFontTx/>
                        <a:buNone/>
                        <a:tabLst/>
                        <a:defRPr/>
                      </a:pPr>
                      <a:endParaRPr lang="en-US"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3840480" rtl="0" eaLnBrk="1" fontAlgn="auto" latinLnBrk="0" hangingPunct="1">
                        <a:lnSpc>
                          <a:spcPct val="100000"/>
                        </a:lnSpc>
                        <a:spcBef>
                          <a:spcPts val="300"/>
                        </a:spcBef>
                        <a:spcAft>
                          <a:spcPts val="300"/>
                        </a:spcAft>
                        <a:buClrTx/>
                        <a:buSzTx/>
                        <a:buFontTx/>
                        <a:buNone/>
                        <a:tabLst/>
                        <a:defRPr/>
                      </a:pPr>
                      <a:endParaRPr lang="en-US"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993169"/>
                  </a:ext>
                </a:extLst>
              </a:tr>
              <a:tr h="841438">
                <a:tc>
                  <a:txBody>
                    <a:bodyPr/>
                    <a:lstStyle/>
                    <a:p>
                      <a:pPr marL="0" marR="0" lvl="0" indent="0" algn="ctr" defTabSz="3840480" rtl="0" eaLnBrk="1" fontAlgn="auto" latinLnBrk="0" hangingPunct="1">
                        <a:lnSpc>
                          <a:spcPct val="100000"/>
                        </a:lnSpc>
                        <a:spcBef>
                          <a:spcPts val="300"/>
                        </a:spcBef>
                        <a:spcAft>
                          <a:spcPts val="300"/>
                        </a:spcAft>
                        <a:buClrTx/>
                        <a:buSzTx/>
                        <a:buFontTx/>
                        <a:buNone/>
                        <a:tabLst/>
                        <a:defRPr/>
                      </a:pPr>
                      <a:r>
                        <a:rPr lang="en-US" sz="3200" b="1" dirty="0">
                          <a:effectLst/>
                          <a:latin typeface="Arial" panose="020B0604020202020204" pitchFamily="34" charset="0"/>
                          <a:ea typeface="Times New Roman" panose="02020603050405020304" pitchFamily="18" charset="0"/>
                          <a:cs typeface="Arial" panose="020B0604020202020204" pitchFamily="34" charset="0"/>
                        </a:rPr>
                        <a:t>Site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3840480" rtl="0" eaLnBrk="1" fontAlgn="auto" latinLnBrk="0" hangingPunct="1">
                        <a:lnSpc>
                          <a:spcPct val="100000"/>
                        </a:lnSpc>
                        <a:spcBef>
                          <a:spcPts val="300"/>
                        </a:spcBef>
                        <a:spcAft>
                          <a:spcPts val="300"/>
                        </a:spcAft>
                        <a:buClrTx/>
                        <a:buSzTx/>
                        <a:buFontTx/>
                        <a:buNone/>
                        <a:tabLst/>
                        <a:defRPr/>
                      </a:pPr>
                      <a:r>
                        <a:rPr lang="en-US" sz="3600" b="1" dirty="0">
                          <a:effectLst/>
                          <a:latin typeface="Arial" panose="020B0604020202020204" pitchFamily="34" charset="0"/>
                          <a:ea typeface="Times New Roman" panose="02020603050405020304" pitchFamily="18" charset="0"/>
                          <a:cs typeface="Arial" panose="020B0604020202020204" pitchFamily="34" charset="0"/>
                        </a:rPr>
                        <a:t>Temperature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3840480" rtl="0" eaLnBrk="1" fontAlgn="auto" latinLnBrk="0" hangingPunct="1">
                        <a:lnSpc>
                          <a:spcPct val="100000"/>
                        </a:lnSpc>
                        <a:spcBef>
                          <a:spcPts val="300"/>
                        </a:spcBef>
                        <a:spcAft>
                          <a:spcPts val="300"/>
                        </a:spcAft>
                        <a:buClrTx/>
                        <a:buSzTx/>
                        <a:buFontTx/>
                        <a:buNone/>
                        <a:tabLst/>
                        <a:defRPr/>
                      </a:pPr>
                      <a:r>
                        <a:rPr lang="en-US" sz="3600" b="1" dirty="0">
                          <a:effectLst/>
                          <a:latin typeface="Arial" panose="020B0604020202020204" pitchFamily="34" charset="0"/>
                          <a:ea typeface="Times New Roman" panose="02020603050405020304" pitchFamily="18" charset="0"/>
                          <a:cs typeface="Arial" panose="020B0604020202020204" pitchFamily="34" charset="0"/>
                        </a:rPr>
                        <a:t>Time-To-Result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718023"/>
                  </a:ext>
                </a:extLst>
              </a:tr>
              <a:tr h="1557003">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dirty="0">
                          <a:effectLst/>
                          <a:latin typeface="Arial" panose="020B0604020202020204" pitchFamily="34" charset="0"/>
                          <a:ea typeface="Times New Roman" panose="02020603050405020304" pitchFamily="18" charset="0"/>
                          <a:cs typeface="Arial" panose="020B0604020202020204" pitchFamily="34" charset="0"/>
                        </a:rPr>
                        <a:t>West coast 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dirty="0">
                          <a:effectLst/>
                          <a:latin typeface="Arial" panose="020B0604020202020204" pitchFamily="34" charset="0"/>
                          <a:ea typeface="Times New Roman" panose="02020603050405020304" pitchFamily="18" charset="0"/>
                          <a:cs typeface="Arial" panose="020B0604020202020204" pitchFamily="34" charset="0"/>
                        </a:rPr>
                        <a:t>22.5 – 27.5 °C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3600" i="0" baseline="0" dirty="0">
                          <a:effectLst/>
                          <a:latin typeface="Arial" panose="020B0604020202020204" pitchFamily="34" charset="0"/>
                          <a:cs typeface="Arial" panose="020B0604020202020204" pitchFamily="34" charset="0"/>
                        </a:rPr>
                        <a:t>36 hours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7791518"/>
                  </a:ext>
                </a:extLst>
              </a:tr>
              <a:tr h="1218854">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dirty="0">
                          <a:effectLst/>
                          <a:latin typeface="Arial" panose="020B0604020202020204" pitchFamily="34" charset="0"/>
                          <a:ea typeface="Times New Roman" panose="02020603050405020304" pitchFamily="18" charset="0"/>
                          <a:cs typeface="Arial" panose="020B0604020202020204" pitchFamily="34" charset="0"/>
                        </a:rPr>
                        <a:t>Western </a:t>
                      </a:r>
                    </a:p>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dirty="0">
                          <a:effectLst/>
                          <a:latin typeface="Arial" panose="020B0604020202020204" pitchFamily="34" charset="0"/>
                          <a:ea typeface="Times New Roman" panose="02020603050405020304" pitchFamily="18" charset="0"/>
                          <a:cs typeface="Arial" panose="020B0604020202020204" pitchFamily="34" charset="0"/>
                        </a:rPr>
                        <a:t>Europe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dirty="0">
                          <a:effectLst/>
                          <a:latin typeface="Arial" panose="020B0604020202020204" pitchFamily="34" charset="0"/>
                          <a:ea typeface="Times New Roman" panose="02020603050405020304" pitchFamily="18" charset="0"/>
                          <a:cs typeface="Arial" panose="020B0604020202020204" pitchFamily="34" charset="0"/>
                        </a:rPr>
                        <a:t>25 – 30 °C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3600" i="0" baseline="0" dirty="0">
                          <a:effectLst/>
                          <a:latin typeface="Arial" panose="020B0604020202020204" pitchFamily="34" charset="0"/>
                          <a:cs typeface="Arial" panose="020B0604020202020204" pitchFamily="34" charset="0"/>
                        </a:rPr>
                        <a:t>32 hours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9654332"/>
                  </a:ext>
                </a:extLst>
              </a:tr>
              <a:tr h="1179969">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dirty="0">
                          <a:effectLst/>
                          <a:latin typeface="Arial" panose="020B0604020202020204" pitchFamily="34" charset="0"/>
                          <a:ea typeface="Times New Roman" panose="02020603050405020304" pitchFamily="18" charset="0"/>
                          <a:cs typeface="Arial" panose="020B0604020202020204" pitchFamily="34" charset="0"/>
                        </a:rPr>
                        <a:t>Europe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dirty="0">
                          <a:effectLst/>
                          <a:latin typeface="Arial" panose="020B0604020202020204" pitchFamily="34" charset="0"/>
                          <a:ea typeface="Times New Roman" panose="02020603050405020304" pitchFamily="18" charset="0"/>
                          <a:cs typeface="Arial" panose="020B0604020202020204" pitchFamily="34" charset="0"/>
                        </a:rPr>
                        <a:t>30 – 35 °C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3600" i="0" baseline="0" dirty="0">
                          <a:effectLst/>
                          <a:latin typeface="Arial" panose="020B0604020202020204" pitchFamily="34" charset="0"/>
                          <a:cs typeface="Arial" panose="020B0604020202020204" pitchFamily="34" charset="0"/>
                        </a:rPr>
                        <a:t>56 hours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3465225"/>
                  </a:ext>
                </a:extLst>
              </a:tr>
              <a:tr h="1557003">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baseline="0" dirty="0">
                          <a:effectLst/>
                          <a:latin typeface="Arial" panose="020B0604020202020204" pitchFamily="34" charset="0"/>
                          <a:cs typeface="Arial" panose="020B0604020202020204" pitchFamily="34" charset="0"/>
                        </a:rPr>
                        <a:t>Europe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dirty="0">
                          <a:effectLst/>
                          <a:latin typeface="Arial" panose="020B0604020202020204" pitchFamily="34" charset="0"/>
                          <a:ea typeface="Times New Roman" panose="02020603050405020304" pitchFamily="18" charset="0"/>
                          <a:cs typeface="Arial" panose="020B0604020202020204" pitchFamily="34" charset="0"/>
                        </a:rPr>
                        <a:t>27.5 – 32.5 °C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3600" i="0" baseline="0" dirty="0">
                          <a:effectLst/>
                          <a:latin typeface="Arial" panose="020B0604020202020204" pitchFamily="34" charset="0"/>
                          <a:cs typeface="Arial" panose="020B0604020202020204" pitchFamily="34" charset="0"/>
                        </a:rPr>
                        <a:t>76 hours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2229317"/>
                  </a:ext>
                </a:extLst>
              </a:tr>
            </a:tbl>
          </a:graphicData>
        </a:graphic>
      </p:graphicFrame>
      <p:pic>
        <p:nvPicPr>
          <p:cNvPr id="12" name="Picture 11">
            <a:extLst>
              <a:ext uri="{FF2B5EF4-FFF2-40B4-BE49-F238E27FC236}">
                <a16:creationId xmlns:a16="http://schemas.microsoft.com/office/drawing/2014/main" id="{50D7893E-6C72-4626-BE24-AB5680C06171}"/>
              </a:ext>
            </a:extLst>
          </p:cNvPr>
          <p:cNvPicPr>
            <a:picLocks noChangeAspect="1"/>
          </p:cNvPicPr>
          <p:nvPr/>
        </p:nvPicPr>
        <p:blipFill>
          <a:blip r:embed="rId5"/>
          <a:stretch>
            <a:fillRect/>
          </a:stretch>
        </p:blipFill>
        <p:spPr>
          <a:xfrm>
            <a:off x="18118236" y="2959827"/>
            <a:ext cx="13314264" cy="6476568"/>
          </a:xfrm>
          <a:prstGeom prst="rect">
            <a:avLst/>
          </a:prstGeom>
        </p:spPr>
      </p:pic>
      <p:pic>
        <p:nvPicPr>
          <p:cNvPr id="13" name="Picture 12">
            <a:extLst>
              <a:ext uri="{FF2B5EF4-FFF2-40B4-BE49-F238E27FC236}">
                <a16:creationId xmlns:a16="http://schemas.microsoft.com/office/drawing/2014/main" id="{ACA1A62C-5E68-4607-A2B5-A393CE7D90A8}"/>
              </a:ext>
            </a:extLst>
          </p:cNvPr>
          <p:cNvPicPr>
            <a:picLocks noChangeAspect="1"/>
          </p:cNvPicPr>
          <p:nvPr/>
        </p:nvPicPr>
        <p:blipFill>
          <a:blip r:embed="rId6"/>
          <a:stretch>
            <a:fillRect/>
          </a:stretch>
        </p:blipFill>
        <p:spPr>
          <a:xfrm>
            <a:off x="33949774" y="2870503"/>
            <a:ext cx="14875832" cy="6768839"/>
          </a:xfrm>
          <a:prstGeom prst="rect">
            <a:avLst/>
          </a:prstGeom>
        </p:spPr>
      </p:pic>
      <p:pic>
        <p:nvPicPr>
          <p:cNvPr id="17" name="Picture 16">
            <a:extLst>
              <a:ext uri="{FF2B5EF4-FFF2-40B4-BE49-F238E27FC236}">
                <a16:creationId xmlns:a16="http://schemas.microsoft.com/office/drawing/2014/main" id="{F6DAF5D8-CC9B-4B5E-8CF4-924E0E9248D1}"/>
              </a:ext>
            </a:extLst>
          </p:cNvPr>
          <p:cNvPicPr>
            <a:picLocks noChangeAspect="1"/>
          </p:cNvPicPr>
          <p:nvPr/>
        </p:nvPicPr>
        <p:blipFill>
          <a:blip r:embed="rId7"/>
          <a:stretch>
            <a:fillRect/>
          </a:stretch>
        </p:blipFill>
        <p:spPr>
          <a:xfrm>
            <a:off x="34570383" y="9944888"/>
            <a:ext cx="14255217" cy="6303810"/>
          </a:xfrm>
          <a:prstGeom prst="rect">
            <a:avLst/>
          </a:prstGeom>
        </p:spPr>
      </p:pic>
      <p:pic>
        <p:nvPicPr>
          <p:cNvPr id="18" name="Picture 17">
            <a:extLst>
              <a:ext uri="{FF2B5EF4-FFF2-40B4-BE49-F238E27FC236}">
                <a16:creationId xmlns:a16="http://schemas.microsoft.com/office/drawing/2014/main" id="{1DA024E1-2C05-42AE-A9DE-BCD915F18D57}"/>
              </a:ext>
            </a:extLst>
          </p:cNvPr>
          <p:cNvPicPr>
            <a:picLocks noChangeAspect="1"/>
          </p:cNvPicPr>
          <p:nvPr/>
        </p:nvPicPr>
        <p:blipFill>
          <a:blip r:embed="rId8"/>
          <a:stretch>
            <a:fillRect/>
          </a:stretch>
        </p:blipFill>
        <p:spPr>
          <a:xfrm>
            <a:off x="17508860" y="9762938"/>
            <a:ext cx="15860961" cy="6303810"/>
          </a:xfrm>
          <a:prstGeom prst="rect">
            <a:avLst/>
          </a:prstGeom>
        </p:spPr>
      </p:pic>
    </p:spTree>
    <p:extLst>
      <p:ext uri="{BB962C8B-B14F-4D97-AF65-F5344CB8AC3E}">
        <p14:creationId xmlns:p14="http://schemas.microsoft.com/office/powerpoint/2010/main" val="34408638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apid MicroBio Color Palette">
    <a:dk1>
      <a:srgbClr val="343433"/>
    </a:dk1>
    <a:lt1>
      <a:srgbClr val="FFFFFF"/>
    </a:lt1>
    <a:dk2>
      <a:srgbClr val="44546A"/>
    </a:dk2>
    <a:lt2>
      <a:srgbClr val="E7E6E6"/>
    </a:lt2>
    <a:accent1>
      <a:srgbClr val="002C56"/>
    </a:accent1>
    <a:accent2>
      <a:srgbClr val="A6C3E6"/>
    </a:accent2>
    <a:accent3>
      <a:srgbClr val="45B349"/>
    </a:accent3>
    <a:accent4>
      <a:srgbClr val="9CD093"/>
    </a:accent4>
    <a:accent5>
      <a:srgbClr val="F8951F"/>
    </a:accent5>
    <a:accent6>
      <a:srgbClr val="FFC958"/>
    </a:accent6>
    <a:hlink>
      <a:srgbClr val="0563C1"/>
    </a:hlink>
    <a:folHlink>
      <a:srgbClr val="954F72"/>
    </a:folHlink>
  </a:clrScheme>
  <a:fontScheme name="Custom 3">
    <a:majorFont>
      <a:latin typeface="Futura Medium"/>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2565f8a-97ea-4d56-acf2-79af89da2d14">
      <Terms xmlns="http://schemas.microsoft.com/office/infopath/2007/PartnerControls"/>
    </lcf76f155ced4ddcb4097134ff3c332f>
    <TaxCatchAll xmlns="b21222e6-3218-46b4-9136-3f3f29287db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484763185985B45ADE0C2FA80158CE7" ma:contentTypeVersion="16" ma:contentTypeDescription="Create a new document." ma:contentTypeScope="" ma:versionID="35817ba00b0b4798e20b260373b68ce3">
  <xsd:schema xmlns:xsd="http://www.w3.org/2001/XMLSchema" xmlns:xs="http://www.w3.org/2001/XMLSchema" xmlns:p="http://schemas.microsoft.com/office/2006/metadata/properties" xmlns:ns2="32565f8a-97ea-4d56-acf2-79af89da2d14" xmlns:ns3="b21222e6-3218-46b4-9136-3f3f29287dbc" targetNamespace="http://schemas.microsoft.com/office/2006/metadata/properties" ma:root="true" ma:fieldsID="e0d98314bfbbe21632f077ff98e2168d" ns2:_="" ns3:_="">
    <xsd:import namespace="32565f8a-97ea-4d56-acf2-79af89da2d14"/>
    <xsd:import namespace="b21222e6-3218-46b4-9136-3f3f29287dbc"/>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565f8a-97ea-4d56-acf2-79af89da2d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cc8cece-fc2d-4f8b-bbc7-472aea9631c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21222e6-3218-46b4-9136-3f3f29287db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5d33e7d-4d3f-4fab-9df4-c14f235d269b}" ma:internalName="TaxCatchAll" ma:showField="CatchAllData" ma:web="b21222e6-3218-46b4-9136-3f3f29287d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652EB4-423F-458E-A338-27DA60DA4677}">
  <ds:schemaRefs>
    <ds:schemaRef ds:uri="http://schemas.openxmlformats.org/package/2006/metadata/core-properties"/>
    <ds:schemaRef ds:uri="329e3758-ec6b-4c32-9484-ac4eabda02c3"/>
    <ds:schemaRef ds:uri="http://purl.org/dc/terms/"/>
    <ds:schemaRef ds:uri="http://schemas.microsoft.com/office/2006/metadata/properties"/>
    <ds:schemaRef ds:uri="http://purl.org/dc/elements/1.1/"/>
    <ds:schemaRef ds:uri="http://schemas.microsoft.com/office/2006/documentManagement/types"/>
    <ds:schemaRef ds:uri="http://www.w3.org/XML/1998/namespace"/>
    <ds:schemaRef ds:uri="6afc9724-0353-41bf-a7f8-54b1708f4a05"/>
    <ds:schemaRef ds:uri="http://schemas.microsoft.com/office/infopath/2007/PartnerControls"/>
    <ds:schemaRef ds:uri="http://purl.org/dc/dcmitype/"/>
    <ds:schemaRef ds:uri="32565f8a-97ea-4d56-acf2-79af89da2d14"/>
    <ds:schemaRef ds:uri="b21222e6-3218-46b4-9136-3f3f29287dbc"/>
  </ds:schemaRefs>
</ds:datastoreItem>
</file>

<file path=customXml/itemProps2.xml><?xml version="1.0" encoding="utf-8"?>
<ds:datastoreItem xmlns:ds="http://schemas.openxmlformats.org/officeDocument/2006/customXml" ds:itemID="{CD3090E4-9215-474D-BF15-63AC105DE2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565f8a-97ea-4d56-acf2-79af89da2d14"/>
    <ds:schemaRef ds:uri="b21222e6-3218-46b4-9136-3f3f29287d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CDC0759-3D4A-4258-9AD8-7D130F418B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85807</TotalTime>
  <Words>784</Words>
  <Application>Microsoft Office PowerPoint</Application>
  <PresentationFormat>Custom</PresentationFormat>
  <Paragraphs>36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Jones</dc:creator>
  <cp:lastModifiedBy>Dave Conley</cp:lastModifiedBy>
  <cp:revision>188</cp:revision>
  <cp:lastPrinted>2021-08-12T17:08:58Z</cp:lastPrinted>
  <dcterms:created xsi:type="dcterms:W3CDTF">2018-05-21T14:29:51Z</dcterms:created>
  <dcterms:modified xsi:type="dcterms:W3CDTF">2022-07-27T13:35:33Z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0x0101002484763185985B45ADE0C2FA80158CE7</vt:lpwstr>
  </property>
  <property fmtid="{D5CDD505-2E9C-101B-9397-08002B2CF9AE}" pid="3" name="MediaServiceImageTags">
    <vt:lpwstr/>
  </property>
</Properties>
</file>