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145707500" r:id="rId5"/>
    <p:sldId id="2145707495" r:id="rId6"/>
    <p:sldId id="2145707496" r:id="rId7"/>
    <p:sldId id="2145707497" r:id="rId8"/>
    <p:sldId id="2145707498" r:id="rId9"/>
    <p:sldId id="214570749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tel:978-349-3200" TargetMode="External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tel:978-349-3200" TargetMode="External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1.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bject, indoor, motorcycle&#10;&#10;Description automatically generated">
            <a:extLst>
              <a:ext uri="{FF2B5EF4-FFF2-40B4-BE49-F238E27FC236}">
                <a16:creationId xmlns:a16="http://schemas.microsoft.com/office/drawing/2014/main" id="{0E1D00A8-1D7F-4910-8762-726A2A4F12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45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575BA7-E870-4C3A-9AB3-53467B313C57}"/>
              </a:ext>
            </a:extLst>
          </p:cNvPr>
          <p:cNvSpPr/>
          <p:nvPr userDrawn="1"/>
        </p:nvSpPr>
        <p:spPr>
          <a:xfrm>
            <a:off x="0" y="3733"/>
            <a:ext cx="12192000" cy="6854267"/>
          </a:xfrm>
          <a:prstGeom prst="rect">
            <a:avLst/>
          </a:prstGeom>
          <a:solidFill>
            <a:schemeClr val="accent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object, indoor, motorcycle&#10;&#10;Description automatically generated">
            <a:extLst>
              <a:ext uri="{FF2B5EF4-FFF2-40B4-BE49-F238E27FC236}">
                <a16:creationId xmlns:a16="http://schemas.microsoft.com/office/drawing/2014/main" id="{D25A340C-439A-4196-9909-52366BCA5D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459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8AD4579-B3F5-4247-826D-947D5270C115}"/>
              </a:ext>
            </a:extLst>
          </p:cNvPr>
          <p:cNvSpPr/>
          <p:nvPr/>
        </p:nvSpPr>
        <p:spPr>
          <a:xfrm>
            <a:off x="0" y="3733"/>
            <a:ext cx="12192000" cy="6854267"/>
          </a:xfrm>
          <a:prstGeom prst="rect">
            <a:avLst/>
          </a:prstGeom>
          <a:solidFill>
            <a:schemeClr val="accent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2BDBA5B0-FC2E-8849-A98A-D3E2710F7A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377" y="3075289"/>
            <a:ext cx="9987239" cy="1503641"/>
          </a:xfrm>
        </p:spPr>
        <p:txBody>
          <a:bodyPr anchor="t">
            <a:no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+mn-lt"/>
                <a:cs typeface="Futura Medium" panose="020B0602020204020303" pitchFamily="34" charset="-79"/>
              </a:defRPr>
            </a:lvl1pPr>
            <a:lvl2pPr marL="457200" indent="0">
              <a:buNone/>
              <a:defRPr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 marL="914400" indent="0">
              <a:buNone/>
              <a:defRPr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3pPr>
            <a:lvl4pPr marL="1371600" indent="0">
              <a:buNone/>
              <a:defRPr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4pPr>
            <a:lvl5pPr marL="1828800" indent="0">
              <a:buNone/>
              <a:defRPr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45A33DD-3C45-D94D-BB1D-894169FD4A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7099" y="5732061"/>
            <a:ext cx="2712804" cy="880564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11AF892-11C6-9B42-83E6-E135B931A2B0}"/>
              </a:ext>
            </a:extLst>
          </p:cNvPr>
          <p:cNvCxnSpPr/>
          <p:nvPr/>
        </p:nvCxnSpPr>
        <p:spPr>
          <a:xfrm>
            <a:off x="941694" y="3829296"/>
            <a:ext cx="99219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3EED97B9-74C8-9943-819C-BB0489CF26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37181"/>
            <a:ext cx="5257800" cy="1888608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2">
                    <a:lumMod val="20000"/>
                    <a:lumOff val="80000"/>
                  </a:schemeClr>
                </a:solidFill>
                <a:latin typeface="Futura" pitchFamily="50" charset="0"/>
                <a:cs typeface="Futura Medium" panose="020B0602020204020303" pitchFamily="34" charset="-79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487679BE-541E-874C-9449-6EC4361C30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2143" y="6005277"/>
            <a:ext cx="4994275" cy="4365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  <a:cs typeface="Futura Medium" panose="020B0602020204020303" pitchFamily="34" charset="-79"/>
              </a:defRPr>
            </a:lvl1pPr>
            <a:lvl2pPr marL="457200" indent="0">
              <a:buNone/>
              <a:defRPr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 marL="914400" indent="0">
              <a:buNone/>
              <a:defRPr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3pPr>
            <a:lvl4pPr marL="1371600" indent="0">
              <a:buNone/>
              <a:defRPr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4pPr>
            <a:lvl5pPr marL="1828800" indent="0">
              <a:buNone/>
              <a:defRPr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07B83E-3382-4B53-9B8D-D6B376BD99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7099" y="5732061"/>
            <a:ext cx="2712804" cy="88056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178506-6368-42C8-876A-DC29B561B5E4}"/>
              </a:ext>
            </a:extLst>
          </p:cNvPr>
          <p:cNvCxnSpPr/>
          <p:nvPr userDrawn="1"/>
        </p:nvCxnSpPr>
        <p:spPr>
          <a:xfrm>
            <a:off x="941694" y="3829296"/>
            <a:ext cx="99219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088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Slide w/ B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07774996-1CAD-4EDE-88F4-3B5E82BDDF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D20A376-DB32-164D-91CC-55E762E7B4D2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411480" y="1440332"/>
            <a:ext cx="11301984" cy="4351338"/>
          </a:xfr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6A56B4B-713F-5D43-B933-C8BFAAE10D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399926"/>
            <a:ext cx="11301984" cy="654399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909A93-0464-42F5-A0E8-2F821D2FFAD3}"/>
              </a:ext>
            </a:extLst>
          </p:cNvPr>
          <p:cNvSpPr/>
          <p:nvPr userDrawn="1"/>
        </p:nvSpPr>
        <p:spPr>
          <a:xfrm>
            <a:off x="0" y="6356350"/>
            <a:ext cx="12191999" cy="50164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16D220-48F1-4831-84E4-C920996529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672" y="6443051"/>
            <a:ext cx="1079470" cy="350391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40FB5E5-46AD-4740-A69C-4BDBED4C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744" y="6434407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25000"/>
                    <a:lumOff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| Rapid Micro Biosystems – Confidential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06178AD-E28A-487A-A4CE-D9A1B313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9858" y="6434407"/>
            <a:ext cx="49400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25000"/>
                    <a:lumOff val="75000"/>
                  </a:schemeClr>
                </a:solidFill>
                <a:latin typeface="+mn-lt"/>
              </a:defRPr>
            </a:lvl1pPr>
          </a:lstStyle>
          <a:p>
            <a:fld id="{376E7B9D-D614-A04A-84D8-B5DFE02AC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2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 w/o B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46A56B4B-713F-5D43-B933-C8BFAAE10D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399926"/>
            <a:ext cx="11301984" cy="654399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909A93-0464-42F5-A0E8-2F821D2FFAD3}"/>
              </a:ext>
            </a:extLst>
          </p:cNvPr>
          <p:cNvSpPr/>
          <p:nvPr userDrawn="1"/>
        </p:nvSpPr>
        <p:spPr>
          <a:xfrm>
            <a:off x="0" y="6356350"/>
            <a:ext cx="12191999" cy="50164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16D220-48F1-4831-84E4-C920996529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672" y="6443051"/>
            <a:ext cx="1079470" cy="350391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40FB5E5-46AD-4740-A69C-4BDBED4C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744" y="6434407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25000"/>
                    <a:lumOff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| Rapid Micro Biosystems – Confidential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06178AD-E28A-487A-A4CE-D9A1B313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9858" y="6434407"/>
            <a:ext cx="49400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25000"/>
                    <a:lumOff val="75000"/>
                  </a:schemeClr>
                </a:solidFill>
                <a:latin typeface="+mn-lt"/>
              </a:defRPr>
            </a:lvl1pPr>
          </a:lstStyle>
          <a:p>
            <a:fld id="{376E7B9D-D614-A04A-84D8-B5DFE02AC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79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 w/ B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07774996-1CAD-4EDE-88F4-3B5E82BDDF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6A56B4B-713F-5D43-B933-C8BFAAE10D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399926"/>
            <a:ext cx="11301984" cy="654399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909A93-0464-42F5-A0E8-2F821D2FFAD3}"/>
              </a:ext>
            </a:extLst>
          </p:cNvPr>
          <p:cNvSpPr/>
          <p:nvPr userDrawn="1"/>
        </p:nvSpPr>
        <p:spPr>
          <a:xfrm>
            <a:off x="0" y="6356350"/>
            <a:ext cx="12191999" cy="50164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16D220-48F1-4831-84E4-C920996529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672" y="6443051"/>
            <a:ext cx="1079470" cy="350391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40FB5E5-46AD-4740-A69C-4BDBED4C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744" y="6434407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25000"/>
                    <a:lumOff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| Rapid Micro Biosystems – Confidential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06178AD-E28A-487A-A4CE-D9A1B313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1887" y="6434407"/>
            <a:ext cx="511978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25000"/>
                    <a:lumOff val="75000"/>
                  </a:schemeClr>
                </a:solidFill>
                <a:latin typeface="+mn-lt"/>
              </a:defRPr>
            </a:lvl1pPr>
          </a:lstStyle>
          <a:p>
            <a:fld id="{376E7B9D-D614-A04A-84D8-B5DFE02AC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06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4. 50-50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0A9AC3DA-D13F-4C5D-AE45-C134F3D251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E11915-9D1D-3B48-A7F6-F567997B5DC9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147406B-5B81-2A4E-A368-F2978E695F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476126"/>
            <a:ext cx="4724564" cy="654399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E37693-5C53-4E27-BFCD-8605F0A9C3FF}"/>
              </a:ext>
            </a:extLst>
          </p:cNvPr>
          <p:cNvSpPr/>
          <p:nvPr userDrawn="1"/>
        </p:nvSpPr>
        <p:spPr>
          <a:xfrm>
            <a:off x="0" y="6356350"/>
            <a:ext cx="12191999" cy="50164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D9C73E-9ACB-4722-9A67-2C93DD73D6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672" y="6443051"/>
            <a:ext cx="1079470" cy="350391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2602861-9CB6-4A37-80DF-2B3D8FF2E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744" y="6434407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25000"/>
                    <a:lumOff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| Rapid Micro Biosystems – Confidential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035D9B8-F421-407F-A976-6AA2DC471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9858" y="6434407"/>
            <a:ext cx="49400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25000"/>
                    <a:lumOff val="75000"/>
                  </a:schemeClr>
                </a:solidFill>
                <a:latin typeface="+mn-lt"/>
              </a:defRPr>
            </a:lvl1pPr>
          </a:lstStyle>
          <a:p>
            <a:fld id="{376E7B9D-D614-A04A-84D8-B5DFE02AC7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929473D-E70D-4EA5-838C-93439C92883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163" y="1592263"/>
            <a:ext cx="5476875" cy="4148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019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5. 50-50 blu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person, man&#10;&#10;Description automatically generated">
            <a:extLst>
              <a:ext uri="{FF2B5EF4-FFF2-40B4-BE49-F238E27FC236}">
                <a16:creationId xmlns:a16="http://schemas.microsoft.com/office/drawing/2014/main" id="{6F2EE2FB-898B-4F40-8423-6C27981376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1074820-A853-5B48-B1E5-0DBCE91D1785}"/>
              </a:ext>
            </a:extLst>
          </p:cNvPr>
          <p:cNvSpPr/>
          <p:nvPr userDrawn="1"/>
        </p:nvSpPr>
        <p:spPr>
          <a:xfrm>
            <a:off x="6288144" y="0"/>
            <a:ext cx="5903856" cy="6858000"/>
          </a:xfrm>
          <a:prstGeom prst="rect">
            <a:avLst/>
          </a:prstGeom>
          <a:solidFill>
            <a:schemeClr val="accent1">
              <a:lumMod val="90000"/>
              <a:lumOff val="1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53D3B3-BDBB-8048-912F-0DCD9F7DE388}"/>
              </a:ext>
            </a:extLst>
          </p:cNvPr>
          <p:cNvSpPr/>
          <p:nvPr userDrawn="1"/>
        </p:nvSpPr>
        <p:spPr>
          <a:xfrm>
            <a:off x="0" y="0"/>
            <a:ext cx="62881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DE1C62-AF37-8040-9011-7D3C827589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1DAA70D-1D25-CB4E-9325-FFDE0BE1C4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476126"/>
            <a:ext cx="4724564" cy="654399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11FB344-5FD6-1B4A-8F71-7B23A8879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744" y="6434407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| Rapid Micro Biosystems – Confidential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8F433-24B0-4791-BB14-BD283EFA7A1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163" y="1592263"/>
            <a:ext cx="5476875" cy="4148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6C1750B-F825-444B-8976-88152619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9858" y="6434407"/>
            <a:ext cx="49400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fld id="{376E7B9D-D614-A04A-84D8-B5DFE02AC7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EFC34D-9A90-7844-AC5D-244B37B4E3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672" y="6443051"/>
            <a:ext cx="1079470" cy="35039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D263469-D71C-4DF1-BCC2-99EC8F3AE1B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36703" y="1592263"/>
            <a:ext cx="5017796" cy="41481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9414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5. 50-50 blu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F61743-03B4-9D93-7F71-C53D041C3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8143" y="0"/>
            <a:ext cx="5888736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1074820-A853-5B48-B1E5-0DBCE91D1785}"/>
              </a:ext>
            </a:extLst>
          </p:cNvPr>
          <p:cNvSpPr/>
          <p:nvPr userDrawn="1"/>
        </p:nvSpPr>
        <p:spPr>
          <a:xfrm>
            <a:off x="6288144" y="0"/>
            <a:ext cx="5903856" cy="6858000"/>
          </a:xfrm>
          <a:prstGeom prst="rect">
            <a:avLst/>
          </a:prstGeom>
          <a:solidFill>
            <a:schemeClr val="accent1">
              <a:lumMod val="90000"/>
              <a:lumOff val="1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53D3B3-BDBB-8048-912F-0DCD9F7DE388}"/>
              </a:ext>
            </a:extLst>
          </p:cNvPr>
          <p:cNvSpPr/>
          <p:nvPr userDrawn="1"/>
        </p:nvSpPr>
        <p:spPr>
          <a:xfrm>
            <a:off x="0" y="0"/>
            <a:ext cx="62881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DE1C62-AF37-8040-9011-7D3C827589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1DAA70D-1D25-CB4E-9325-FFDE0BE1C4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476126"/>
            <a:ext cx="4724564" cy="654399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11FB344-5FD6-1B4A-8F71-7B23A8879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744" y="6434407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| Rapid Micro Biosystems – Confidential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8F433-24B0-4791-BB14-BD283EFA7A1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163" y="1592263"/>
            <a:ext cx="5476875" cy="4148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6C1750B-F825-444B-8976-88152619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6947" y="6434407"/>
            <a:ext cx="406918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fld id="{376E7B9D-D614-A04A-84D8-B5DFE02AC7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EFC34D-9A90-7844-AC5D-244B37B4E3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672" y="6443051"/>
            <a:ext cx="1079470" cy="35039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D263469-D71C-4DF1-BCC2-99EC8F3AE1B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36703" y="1592263"/>
            <a:ext cx="5017796" cy="41481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035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8. Text-left Blue Interstiti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92203C1A-A52C-4F48-A4C6-6817A4659A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94F2FD-9B4A-D544-8915-0E591A48BB84}"/>
              </a:ext>
            </a:extLst>
          </p:cNvPr>
          <p:cNvSpPr/>
          <p:nvPr userDrawn="1"/>
        </p:nvSpPr>
        <p:spPr>
          <a:xfrm>
            <a:off x="0" y="1579067"/>
            <a:ext cx="5213445" cy="3699866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6B1F93-A8AC-3640-9E10-369C08F0216D}"/>
              </a:ext>
            </a:extLst>
          </p:cNvPr>
          <p:cNvSpPr/>
          <p:nvPr userDrawn="1"/>
        </p:nvSpPr>
        <p:spPr>
          <a:xfrm>
            <a:off x="5219701" y="1579067"/>
            <a:ext cx="118872" cy="36998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339D09-3283-9849-ADB0-E71EBFE680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672" y="6443051"/>
            <a:ext cx="1079470" cy="35039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5E8B94-024E-40C9-A0B4-0F39AABF9D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4788" y="1773238"/>
            <a:ext cx="4805362" cy="3302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3574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9. Text-right Green Interstiti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wall, kitchen&#10;&#10;Description automatically generated">
            <a:extLst>
              <a:ext uri="{FF2B5EF4-FFF2-40B4-BE49-F238E27FC236}">
                <a16:creationId xmlns:a16="http://schemas.microsoft.com/office/drawing/2014/main" id="{F875186B-CDF3-4AC4-A73E-E71E4BC1BA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83717AD-0421-FF4C-8F7F-1A166C2B8062}"/>
              </a:ext>
            </a:extLst>
          </p:cNvPr>
          <p:cNvSpPr/>
          <p:nvPr userDrawn="1"/>
        </p:nvSpPr>
        <p:spPr>
          <a:xfrm>
            <a:off x="6978555" y="1579067"/>
            <a:ext cx="5213445" cy="3699866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6E5028-46E2-684D-9ACF-2A98A18500C6}"/>
              </a:ext>
            </a:extLst>
          </p:cNvPr>
          <p:cNvSpPr/>
          <p:nvPr userDrawn="1"/>
        </p:nvSpPr>
        <p:spPr>
          <a:xfrm>
            <a:off x="6886181" y="1579067"/>
            <a:ext cx="118872" cy="369986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7AEBE0-D484-7240-A007-C79AF0A24E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672" y="6443051"/>
            <a:ext cx="1079470" cy="3503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E75FC-AB21-4A63-B395-25F198B6465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50113" y="1754188"/>
            <a:ext cx="4683125" cy="33591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400" smtClean="0">
                <a:solidFill>
                  <a:schemeClr val="bg1"/>
                </a:solidFill>
              </a:defRPr>
            </a:lvl1pPr>
            <a:lvl2pPr>
              <a:defRPr lang="en-US" sz="1400" smtClean="0">
                <a:solidFill>
                  <a:schemeClr val="bg1"/>
                </a:solidFill>
              </a:defRPr>
            </a:lvl2pPr>
            <a:lvl3pPr>
              <a:defRPr lang="en-US" sz="1400" smtClean="0">
                <a:solidFill>
                  <a:schemeClr val="bg1"/>
                </a:solidFill>
              </a:defRPr>
            </a:lvl3pPr>
            <a:lvl4pPr>
              <a:defRPr lang="en-US" sz="1400" smtClean="0">
                <a:solidFill>
                  <a:schemeClr val="bg1"/>
                </a:solidFill>
              </a:defRPr>
            </a:lvl4pPr>
            <a:lvl5pPr>
              <a:defRPr lang="en-US" sz="1400">
                <a:solidFill>
                  <a:schemeClr val="bg1"/>
                </a:solidFill>
              </a:defRPr>
            </a:lvl5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/>
              <a:t>Click to edit Master text styles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/>
              <a:t>Second level</a:t>
            </a:r>
          </a:p>
          <a:p>
            <a:pPr marL="9144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/>
              <a:t>Third level</a:t>
            </a:r>
          </a:p>
          <a:p>
            <a:pPr marL="1371600" lvl="3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/>
              <a:t>Fourth level</a:t>
            </a:r>
          </a:p>
          <a:p>
            <a:pPr marL="1828800" lvl="4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1200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. Text-left Green Interstiti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erson, man, building, outdoor&#10;&#10;Description automatically generated">
            <a:extLst>
              <a:ext uri="{FF2B5EF4-FFF2-40B4-BE49-F238E27FC236}">
                <a16:creationId xmlns:a16="http://schemas.microsoft.com/office/drawing/2014/main" id="{B357F346-0DD1-4F67-8263-38DEB498E6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6CA749-EECC-6E4B-A438-7F4CA0E78A34}"/>
              </a:ext>
            </a:extLst>
          </p:cNvPr>
          <p:cNvSpPr/>
          <p:nvPr userDrawn="1"/>
        </p:nvSpPr>
        <p:spPr>
          <a:xfrm>
            <a:off x="0" y="1579067"/>
            <a:ext cx="5213445" cy="3699866"/>
          </a:xfrm>
          <a:prstGeom prst="rect">
            <a:avLst/>
          </a:prstGeom>
          <a:solidFill>
            <a:schemeClr val="accent3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447499-DC38-7847-8B7C-E9928889E2D0}"/>
              </a:ext>
            </a:extLst>
          </p:cNvPr>
          <p:cNvSpPr/>
          <p:nvPr userDrawn="1"/>
        </p:nvSpPr>
        <p:spPr>
          <a:xfrm>
            <a:off x="5219701" y="1579067"/>
            <a:ext cx="118872" cy="36998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4A0441-5AAF-0149-AD4D-504DFA1B8A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672" y="6443051"/>
            <a:ext cx="1079470" cy="350391"/>
          </a:xfrm>
          <a:prstGeom prst="rect">
            <a:avLst/>
          </a:prstGeom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C2CB3EF6-32D7-4D29-B567-618007A5A15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4788" y="1773238"/>
            <a:ext cx="4805362" cy="3302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79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0. Text-left Green Interstiti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B3821D-8F8D-898F-224E-E2D2F2D01D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3" r="-110" b="8749"/>
          <a:stretch/>
        </p:blipFill>
        <p:spPr>
          <a:xfrm>
            <a:off x="0" y="0"/>
            <a:ext cx="12192000" cy="77077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6CA749-EECC-6E4B-A438-7F4CA0E78A34}"/>
              </a:ext>
            </a:extLst>
          </p:cNvPr>
          <p:cNvSpPr/>
          <p:nvPr userDrawn="1"/>
        </p:nvSpPr>
        <p:spPr>
          <a:xfrm>
            <a:off x="204929" y="2878580"/>
            <a:ext cx="11782142" cy="2044104"/>
          </a:xfrm>
          <a:prstGeom prst="rect">
            <a:avLst/>
          </a:prstGeom>
          <a:solidFill>
            <a:schemeClr val="accent4">
              <a:lumMod val="75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4A0441-5AAF-0149-AD4D-504DFA1B8A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672" y="6443051"/>
            <a:ext cx="1079470" cy="350391"/>
          </a:xfrm>
          <a:prstGeom prst="rect">
            <a:avLst/>
          </a:prstGeom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C2CB3EF6-32D7-4D29-B567-618007A5A15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4929" y="2864112"/>
            <a:ext cx="11782142" cy="20441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560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01.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BB346D-B787-73FE-7B60-434360F61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3" r="-110" b="8749"/>
          <a:stretch/>
        </p:blipFill>
        <p:spPr>
          <a:xfrm>
            <a:off x="0" y="0"/>
            <a:ext cx="12192000" cy="770776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8AD4579-B3F5-4247-826D-947D5270C115}"/>
              </a:ext>
            </a:extLst>
          </p:cNvPr>
          <p:cNvSpPr/>
          <p:nvPr/>
        </p:nvSpPr>
        <p:spPr>
          <a:xfrm>
            <a:off x="0" y="5172"/>
            <a:ext cx="12192000" cy="7707767"/>
          </a:xfrm>
          <a:prstGeom prst="rect">
            <a:avLst/>
          </a:prstGeom>
          <a:solidFill>
            <a:schemeClr val="accent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2BDBA5B0-FC2E-8849-A98A-D3E2710F7A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377" y="3075289"/>
            <a:ext cx="9987239" cy="1503641"/>
          </a:xfrm>
        </p:spPr>
        <p:txBody>
          <a:bodyPr anchor="t">
            <a:no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+mn-lt"/>
                <a:cs typeface="Futura Medium" panose="020B0602020204020303" pitchFamily="34" charset="-79"/>
              </a:defRPr>
            </a:lvl1pPr>
            <a:lvl2pPr marL="457200" indent="0">
              <a:buNone/>
              <a:defRPr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 marL="914400" indent="0">
              <a:buNone/>
              <a:defRPr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3pPr>
            <a:lvl4pPr marL="1371600" indent="0">
              <a:buNone/>
              <a:defRPr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4pPr>
            <a:lvl5pPr marL="1828800" indent="0">
              <a:buNone/>
              <a:defRPr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45A33DD-3C45-D94D-BB1D-894169FD4A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7099" y="5732061"/>
            <a:ext cx="2712804" cy="880564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11AF892-11C6-9B42-83E6-E135B931A2B0}"/>
              </a:ext>
            </a:extLst>
          </p:cNvPr>
          <p:cNvCxnSpPr/>
          <p:nvPr/>
        </p:nvCxnSpPr>
        <p:spPr>
          <a:xfrm>
            <a:off x="941694" y="3829296"/>
            <a:ext cx="99219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3EED97B9-74C8-9943-819C-BB0489CF26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37181"/>
            <a:ext cx="5257800" cy="1888608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2">
                    <a:lumMod val="20000"/>
                    <a:lumOff val="80000"/>
                  </a:schemeClr>
                </a:solidFill>
                <a:latin typeface="Futura" pitchFamily="50" charset="0"/>
                <a:cs typeface="Futura Medium" panose="020B0602020204020303" pitchFamily="34" charset="-79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487679BE-541E-874C-9449-6EC4361C30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2143" y="6005277"/>
            <a:ext cx="4994275" cy="4365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+mn-lt"/>
                <a:cs typeface="Futura Medium" panose="020B0602020204020303" pitchFamily="34" charset="-79"/>
              </a:defRPr>
            </a:lvl1pPr>
            <a:lvl2pPr marL="457200" indent="0">
              <a:buNone/>
              <a:defRPr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 marL="914400" indent="0">
              <a:buNone/>
              <a:defRPr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3pPr>
            <a:lvl4pPr marL="1371600" indent="0">
              <a:buNone/>
              <a:defRPr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4pPr>
            <a:lvl5pPr marL="1828800" indent="0">
              <a:buNone/>
              <a:defRPr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07B83E-3382-4B53-9B8D-D6B376BD99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7099" y="5732061"/>
            <a:ext cx="2712804" cy="88056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178506-6368-42C8-876A-DC29B561B5E4}"/>
              </a:ext>
            </a:extLst>
          </p:cNvPr>
          <p:cNvCxnSpPr/>
          <p:nvPr userDrawn="1"/>
        </p:nvCxnSpPr>
        <p:spPr>
          <a:xfrm>
            <a:off x="941694" y="3829296"/>
            <a:ext cx="99219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799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at a table&#10;&#10;Description automatically generated">
            <a:extLst>
              <a:ext uri="{FF2B5EF4-FFF2-40B4-BE49-F238E27FC236}">
                <a16:creationId xmlns:a16="http://schemas.microsoft.com/office/drawing/2014/main" id="{78D43459-A069-4987-8B19-8D937029A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8F7243-E507-404D-A400-5EAB061CF317}"/>
              </a:ext>
            </a:extLst>
          </p:cNvPr>
          <p:cNvSpPr/>
          <p:nvPr userDrawn="1"/>
        </p:nvSpPr>
        <p:spPr>
          <a:xfrm>
            <a:off x="6978555" y="1579067"/>
            <a:ext cx="5213445" cy="3699866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8F2007-9375-4A87-A0BB-D7DBAEB24757}"/>
              </a:ext>
            </a:extLst>
          </p:cNvPr>
          <p:cNvSpPr/>
          <p:nvPr userDrawn="1"/>
        </p:nvSpPr>
        <p:spPr>
          <a:xfrm>
            <a:off x="6886181" y="1579067"/>
            <a:ext cx="118872" cy="369986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36D17E-AE13-46A7-BA41-1FD57D3FA7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672" y="6443051"/>
            <a:ext cx="1079470" cy="35039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3DACA5-E914-4A3E-926A-C892C69777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50113" y="1754188"/>
            <a:ext cx="4683125" cy="33591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400" smtClean="0">
                <a:solidFill>
                  <a:schemeClr val="bg1"/>
                </a:solidFill>
              </a:defRPr>
            </a:lvl1pPr>
            <a:lvl2pPr>
              <a:defRPr lang="en-US" sz="1400" smtClean="0">
                <a:solidFill>
                  <a:schemeClr val="bg1"/>
                </a:solidFill>
              </a:defRPr>
            </a:lvl2pPr>
            <a:lvl3pPr>
              <a:defRPr lang="en-US" sz="1400" smtClean="0">
                <a:solidFill>
                  <a:schemeClr val="bg1"/>
                </a:solidFill>
              </a:defRPr>
            </a:lvl3pPr>
            <a:lvl4pPr>
              <a:defRPr lang="en-US" sz="1400" smtClean="0">
                <a:solidFill>
                  <a:schemeClr val="bg1"/>
                </a:solidFill>
              </a:defRPr>
            </a:lvl4pPr>
            <a:lvl5pPr>
              <a:defRPr lang="en-US" sz="1400">
                <a:solidFill>
                  <a:schemeClr val="bg1"/>
                </a:solidFill>
              </a:defRPr>
            </a:lvl5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/>
              <a:t>Click to edit Master text styles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/>
              <a:t>Second level</a:t>
            </a:r>
          </a:p>
          <a:p>
            <a:pPr marL="9144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/>
              <a:t>Third level</a:t>
            </a:r>
          </a:p>
          <a:p>
            <a:pPr marL="1371600" lvl="3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/>
              <a:t>Fourth level</a:t>
            </a:r>
          </a:p>
          <a:p>
            <a:pPr marL="1828800" lvl="4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0151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indoor, table, man&#10;&#10;Description automatically generated">
            <a:extLst>
              <a:ext uri="{FF2B5EF4-FFF2-40B4-BE49-F238E27FC236}">
                <a16:creationId xmlns:a16="http://schemas.microsoft.com/office/drawing/2014/main" id="{B496FD32-64E0-4377-97E5-8F988AD0A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6D7317-E757-44B2-8C33-D388B4B676CE}"/>
              </a:ext>
            </a:extLst>
          </p:cNvPr>
          <p:cNvSpPr/>
          <p:nvPr userDrawn="1"/>
        </p:nvSpPr>
        <p:spPr>
          <a:xfrm>
            <a:off x="0" y="1579067"/>
            <a:ext cx="5213445" cy="3699866"/>
          </a:xfrm>
          <a:prstGeom prst="rect">
            <a:avLst/>
          </a:prstGeom>
          <a:solidFill>
            <a:schemeClr val="accent3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EB7BC8-2DFA-4F68-A39A-FF75B74503C6}"/>
              </a:ext>
            </a:extLst>
          </p:cNvPr>
          <p:cNvSpPr/>
          <p:nvPr userDrawn="1"/>
        </p:nvSpPr>
        <p:spPr>
          <a:xfrm>
            <a:off x="5210176" y="1579067"/>
            <a:ext cx="118872" cy="36998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8AF6BC-E669-442A-B34A-1E1754050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672" y="6443051"/>
            <a:ext cx="1079470" cy="350391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E6C1D837-9A8D-4F23-8004-D0134D2FC37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4788" y="1773238"/>
            <a:ext cx="4805362" cy="3302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8931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. About 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mall boat in a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C97182B2-0945-4AEF-B214-96CBCDCB3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9E14DC9-3616-1C44-AA72-A4BD9DD90C53}"/>
              </a:ext>
            </a:extLst>
          </p:cNvPr>
          <p:cNvSpPr/>
          <p:nvPr userDrawn="1"/>
        </p:nvSpPr>
        <p:spPr>
          <a:xfrm>
            <a:off x="0" y="0"/>
            <a:ext cx="85852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5C0271B-04EE-3642-AB3B-06C0C028CD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476126"/>
            <a:ext cx="7575524" cy="654399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8E2B1ED-2A42-6E43-BC40-34DF44D5E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744" y="6434407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| Rapid Micro Biosystems – Confidential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9444DA5-1703-0649-B89B-AC40E7909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6947" y="6434407"/>
            <a:ext cx="406918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fld id="{376E7B9D-D614-A04A-84D8-B5DFE02AC7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09CE41-B9F4-1C45-AF2E-43BF80AEC9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672" y="6443051"/>
            <a:ext cx="1079470" cy="350391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360994-F1DC-469C-9CF5-436A73A3B3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" y="1440331"/>
            <a:ext cx="7575524" cy="4671219"/>
          </a:xfr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603988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. CL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711BE1-AA70-4842-B092-7924D9A968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7EE9C9-B718-584A-B1BD-B83530A35366}"/>
              </a:ext>
            </a:extLst>
          </p:cNvPr>
          <p:cNvSpPr/>
          <p:nvPr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17B933-62DE-A449-8494-63E39516E1A7}"/>
              </a:ext>
            </a:extLst>
          </p:cNvPr>
          <p:cNvSpPr/>
          <p:nvPr/>
        </p:nvSpPr>
        <p:spPr>
          <a:xfrm>
            <a:off x="755957" y="1485099"/>
            <a:ext cx="4587568" cy="102642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14184C-6870-D346-831C-E5D9CEC06227}"/>
              </a:ext>
            </a:extLst>
          </p:cNvPr>
          <p:cNvSpPr/>
          <p:nvPr/>
        </p:nvSpPr>
        <p:spPr>
          <a:xfrm>
            <a:off x="904838" y="1510134"/>
            <a:ext cx="42226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Futura PT Book" panose="020B0502020204020303" pitchFamily="34" charset="77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76379A-BCA5-9B43-A0C4-C7029EA80F5B}"/>
              </a:ext>
            </a:extLst>
          </p:cNvPr>
          <p:cNvSpPr/>
          <p:nvPr/>
        </p:nvSpPr>
        <p:spPr>
          <a:xfrm>
            <a:off x="668437" y="2614612"/>
            <a:ext cx="47532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0">
                <a:solidFill>
                  <a:schemeClr val="bg1"/>
                </a:solidFill>
                <a:effectLst/>
                <a:latin typeface="Futura PT Book" panose="020B0502020204020303" pitchFamily="34" charset="77"/>
                <a:cs typeface="Futura Medium" panose="020B0602020204020303" pitchFamily="34" charset="-79"/>
              </a:rPr>
              <a:t>Rapid Micro Biosystems, Inc.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6D295F-CFBB-124A-9059-07F1FBE680B8}"/>
              </a:ext>
            </a:extLst>
          </p:cNvPr>
          <p:cNvSpPr/>
          <p:nvPr/>
        </p:nvSpPr>
        <p:spPr>
          <a:xfrm>
            <a:off x="711301" y="3429000"/>
            <a:ext cx="4453655" cy="1881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1001 Pawtucket Blvd West, Suite 280</a:t>
            </a:r>
            <a:b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Lowell, MA 01854 </a:t>
            </a:r>
            <a:b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 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978-349-3200</a:t>
            </a:r>
            <a:b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Rapidmicrobio.com</a:t>
            </a:r>
            <a:endParaRPr lang="en-US" sz="2000" i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03CA7C-9AC8-694B-A91A-BEE75E9628BA}"/>
              </a:ext>
            </a:extLst>
          </p:cNvPr>
          <p:cNvCxnSpPr>
            <a:cxnSpLocks/>
          </p:cNvCxnSpPr>
          <p:nvPr/>
        </p:nvCxnSpPr>
        <p:spPr>
          <a:xfrm>
            <a:off x="755957" y="3321838"/>
            <a:ext cx="4587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B514466-6250-9242-B4A5-E488F042F2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672" y="6443051"/>
            <a:ext cx="1079470" cy="3503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E6CA1A-EE5B-4912-97C5-5FD7FFB9A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A04FADE-9747-4766-BB80-F98FECCD0BEF}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B704CD-B8CB-4119-847E-D72A3913271C}"/>
              </a:ext>
            </a:extLst>
          </p:cNvPr>
          <p:cNvSpPr/>
          <p:nvPr userDrawn="1"/>
        </p:nvSpPr>
        <p:spPr>
          <a:xfrm>
            <a:off x="755957" y="1485099"/>
            <a:ext cx="4587568" cy="102642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ADB8D1-ADE2-4C5C-BE2B-DB6693980DDF}"/>
              </a:ext>
            </a:extLst>
          </p:cNvPr>
          <p:cNvSpPr/>
          <p:nvPr userDrawn="1"/>
        </p:nvSpPr>
        <p:spPr>
          <a:xfrm>
            <a:off x="963273" y="1582810"/>
            <a:ext cx="4172937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DB7DB1-05EE-43A6-9371-4133CDE845EB}"/>
              </a:ext>
            </a:extLst>
          </p:cNvPr>
          <p:cNvSpPr/>
          <p:nvPr userDrawn="1"/>
        </p:nvSpPr>
        <p:spPr>
          <a:xfrm>
            <a:off x="668437" y="2614612"/>
            <a:ext cx="4501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0">
                <a:solidFill>
                  <a:schemeClr val="bg1"/>
                </a:solidFill>
                <a:effectLst/>
                <a:latin typeface="+mn-lt"/>
                <a:cs typeface="Futura Medium" panose="020B0602020204020303" pitchFamily="34" charset="-79"/>
              </a:rPr>
              <a:t>Rapid Micro Biosystems, Inc.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F5B3CB-4AF2-482C-A98C-FC0F558FB47B}"/>
              </a:ext>
            </a:extLst>
          </p:cNvPr>
          <p:cNvSpPr/>
          <p:nvPr userDrawn="1"/>
        </p:nvSpPr>
        <p:spPr>
          <a:xfrm>
            <a:off x="711301" y="3429000"/>
            <a:ext cx="3835281" cy="1709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1001 Pawtucket Blvd West, Suite 280</a:t>
            </a:r>
            <a:br>
              <a:rPr lang="en-US" sz="18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8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Lowell, MA 01854 </a:t>
            </a:r>
            <a:br>
              <a:rPr lang="en-US" sz="18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8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Phone: </a:t>
            </a:r>
            <a:r>
              <a:rPr lang="en-US" sz="1800">
                <a:solidFill>
                  <a:schemeClr val="bg1"/>
                </a:solidFill>
                <a:latin typeface="+mn-lt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978-349-3200</a:t>
            </a:r>
            <a:br>
              <a:rPr lang="en-US" sz="18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8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www.rapidmicrobio.com</a:t>
            </a:r>
            <a:endParaRPr lang="en-US" sz="1800" i="0">
              <a:solidFill>
                <a:schemeClr val="bg1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4D73017-DE79-42B5-8FA4-CB7415D0A0BD}"/>
              </a:ext>
            </a:extLst>
          </p:cNvPr>
          <p:cNvCxnSpPr>
            <a:cxnSpLocks/>
          </p:cNvCxnSpPr>
          <p:nvPr userDrawn="1"/>
        </p:nvCxnSpPr>
        <p:spPr>
          <a:xfrm>
            <a:off x="755957" y="3321838"/>
            <a:ext cx="4587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C0C6D1CD-18D0-489C-9DC8-33533BE9BE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672" y="6443051"/>
            <a:ext cx="1079470" cy="3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25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521B64-B0F5-4D19-B1A4-87B0D4C5F8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| Rapid Micro Biosystems – 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0729D5-0E59-40BE-AED2-25FAF9231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6E7B9D-D614-A04A-84D8-B5DFE02AC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67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17. CL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711BE1-AA70-4842-B092-7924D9A968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7EE9C9-B718-584A-B1BD-B83530A35366}"/>
              </a:ext>
            </a:extLst>
          </p:cNvPr>
          <p:cNvSpPr/>
          <p:nvPr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17B933-62DE-A449-8494-63E39516E1A7}"/>
              </a:ext>
            </a:extLst>
          </p:cNvPr>
          <p:cNvSpPr/>
          <p:nvPr/>
        </p:nvSpPr>
        <p:spPr>
          <a:xfrm>
            <a:off x="755957" y="1485099"/>
            <a:ext cx="4587568" cy="102642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14184C-6870-D346-831C-E5D9CEC06227}"/>
              </a:ext>
            </a:extLst>
          </p:cNvPr>
          <p:cNvSpPr/>
          <p:nvPr/>
        </p:nvSpPr>
        <p:spPr>
          <a:xfrm>
            <a:off x="904838" y="1510134"/>
            <a:ext cx="42226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Futura PT Book" panose="020B0502020204020303" pitchFamily="34" charset="77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76379A-BCA5-9B43-A0C4-C7029EA80F5B}"/>
              </a:ext>
            </a:extLst>
          </p:cNvPr>
          <p:cNvSpPr/>
          <p:nvPr/>
        </p:nvSpPr>
        <p:spPr>
          <a:xfrm>
            <a:off x="668437" y="2614612"/>
            <a:ext cx="47532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0">
                <a:solidFill>
                  <a:schemeClr val="bg1"/>
                </a:solidFill>
                <a:effectLst/>
                <a:latin typeface="Futura PT Book" panose="020B0502020204020303" pitchFamily="34" charset="77"/>
                <a:cs typeface="Futura Medium" panose="020B0602020204020303" pitchFamily="34" charset="-79"/>
              </a:rPr>
              <a:t>Rapid Micro Biosystems, Inc.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6D295F-CFBB-124A-9059-07F1FBE680B8}"/>
              </a:ext>
            </a:extLst>
          </p:cNvPr>
          <p:cNvSpPr/>
          <p:nvPr/>
        </p:nvSpPr>
        <p:spPr>
          <a:xfrm>
            <a:off x="711301" y="3429000"/>
            <a:ext cx="4453655" cy="1881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1001 Pawtucket Blvd West, Suite 280</a:t>
            </a:r>
            <a:b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Lowell, MA 01854 </a:t>
            </a:r>
            <a:b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 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978-349-3200</a:t>
            </a:r>
            <a:b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Rapidmicrobio.com</a:t>
            </a:r>
            <a:endParaRPr lang="en-US" sz="2000" i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03CA7C-9AC8-694B-A91A-BEE75E9628BA}"/>
              </a:ext>
            </a:extLst>
          </p:cNvPr>
          <p:cNvCxnSpPr>
            <a:cxnSpLocks/>
          </p:cNvCxnSpPr>
          <p:nvPr/>
        </p:nvCxnSpPr>
        <p:spPr>
          <a:xfrm>
            <a:off x="755957" y="3321838"/>
            <a:ext cx="4587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B514466-6250-9242-B4A5-E488F042F2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672" y="6443051"/>
            <a:ext cx="1079470" cy="3503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E6CA1A-EE5B-4912-97C5-5FD7FFB9A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A04FADE-9747-4766-BB80-F98FECCD0BEF}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B704CD-B8CB-4119-847E-D72A3913271C}"/>
              </a:ext>
            </a:extLst>
          </p:cNvPr>
          <p:cNvSpPr/>
          <p:nvPr userDrawn="1"/>
        </p:nvSpPr>
        <p:spPr>
          <a:xfrm>
            <a:off x="755957" y="1485099"/>
            <a:ext cx="4587568" cy="102642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ADB8D1-ADE2-4C5C-BE2B-DB6693980DDF}"/>
              </a:ext>
            </a:extLst>
          </p:cNvPr>
          <p:cNvSpPr/>
          <p:nvPr userDrawn="1"/>
        </p:nvSpPr>
        <p:spPr>
          <a:xfrm>
            <a:off x="1382426" y="1582810"/>
            <a:ext cx="3334631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  <a:latin typeface="Futura" panose="00000500000000000000" pitchFamily="50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DB7DB1-05EE-43A6-9371-4133CDE845EB}"/>
              </a:ext>
            </a:extLst>
          </p:cNvPr>
          <p:cNvSpPr/>
          <p:nvPr userDrawn="1"/>
        </p:nvSpPr>
        <p:spPr>
          <a:xfrm>
            <a:off x="668437" y="2614612"/>
            <a:ext cx="4501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0">
                <a:solidFill>
                  <a:schemeClr val="bg1"/>
                </a:solidFill>
                <a:effectLst/>
                <a:latin typeface="+mn-lt"/>
                <a:cs typeface="Futura Medium" panose="020B0602020204020303" pitchFamily="34" charset="-79"/>
              </a:rPr>
              <a:t>Rapid Micro Biosystems, Inc.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F5B3CB-4AF2-482C-A98C-FC0F558FB47B}"/>
              </a:ext>
            </a:extLst>
          </p:cNvPr>
          <p:cNvSpPr/>
          <p:nvPr userDrawn="1"/>
        </p:nvSpPr>
        <p:spPr>
          <a:xfrm>
            <a:off x="711301" y="3429000"/>
            <a:ext cx="3835281" cy="1709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1001 Pawtucket Blvd West, Suite 280</a:t>
            </a:r>
            <a:br>
              <a:rPr lang="en-US" sz="18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8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Lowell, MA 01854 </a:t>
            </a:r>
            <a:br>
              <a:rPr lang="en-US" sz="18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8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Phone: </a:t>
            </a:r>
            <a:r>
              <a:rPr lang="en-US" sz="1800">
                <a:solidFill>
                  <a:schemeClr val="bg1"/>
                </a:solidFill>
                <a:latin typeface="+mn-lt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978-349-3200</a:t>
            </a:r>
            <a:br>
              <a:rPr lang="en-US" sz="18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8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www.rapidmicrobio.com</a:t>
            </a:r>
            <a:endParaRPr lang="en-US" sz="1800" i="0">
              <a:solidFill>
                <a:schemeClr val="bg1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4D73017-DE79-42B5-8FA4-CB7415D0A0BD}"/>
              </a:ext>
            </a:extLst>
          </p:cNvPr>
          <p:cNvCxnSpPr>
            <a:cxnSpLocks/>
          </p:cNvCxnSpPr>
          <p:nvPr userDrawn="1"/>
        </p:nvCxnSpPr>
        <p:spPr>
          <a:xfrm>
            <a:off x="755957" y="3321838"/>
            <a:ext cx="4587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C0C6D1CD-18D0-489C-9DC8-33533BE9BE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672" y="6443051"/>
            <a:ext cx="1079470" cy="3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83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. 50-50 blu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D53D3B3-BDBB-8048-912F-0DCD9F7DE388}"/>
              </a:ext>
            </a:extLst>
          </p:cNvPr>
          <p:cNvSpPr/>
          <p:nvPr userDrawn="1"/>
        </p:nvSpPr>
        <p:spPr>
          <a:xfrm>
            <a:off x="0" y="0"/>
            <a:ext cx="62881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DE1C62-AF37-8040-9011-7D3C827589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F5D731B-7ADF-9449-A694-E45BE07C6D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480" y="1593038"/>
            <a:ext cx="5476364" cy="4148138"/>
          </a:xfrm>
        </p:spPr>
        <p:txBody>
          <a:bodyPr>
            <a:noAutofit/>
          </a:bodyPr>
          <a:lstStyle>
            <a:lvl1pPr marL="0" indent="0">
              <a:lnSpc>
                <a:spcPct val="200000"/>
              </a:lnSpc>
              <a:buNone/>
              <a:defRPr sz="1800"/>
            </a:lvl1pPr>
          </a:lstStyle>
          <a:p>
            <a:pPr>
              <a:lnSpc>
                <a:spcPct val="150000"/>
              </a:lnSpc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1DAA70D-1D25-CB4E-9325-FFDE0BE1C4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476126"/>
            <a:ext cx="4724564" cy="654399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Futura Medium" pitchFamily="2" charset="77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11FB344-5FD6-1B4A-8F71-7B23A8879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744" y="6434407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| Rapid Micro Biosystems - Confidential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6C1750B-F825-444B-8976-88152619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6947" y="6434407"/>
            <a:ext cx="406918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50000"/>
                    <a:lumOff val="50000"/>
                  </a:schemeClr>
                </a:solidFill>
                <a:latin typeface="Futura PT Book" panose="020B0604020202020204" charset="0"/>
              </a:defRPr>
            </a:lvl1pPr>
          </a:lstStyle>
          <a:p>
            <a:fld id="{376E7B9D-D614-A04A-84D8-B5DFE02AC7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EFC34D-9A90-7844-AC5D-244B37B4E3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2672" y="6443051"/>
            <a:ext cx="1079470" cy="3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80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3681"/>
            <a:ext cx="11379200" cy="7588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718752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817-A980-6F4C-818E-1928CB61A1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3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. 3-col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1B46B45-15AC-DC4B-8C1A-A8215AB9F8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476126"/>
            <a:ext cx="4724564" cy="654399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Futura Medium" pitchFamily="2" charset="77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E8EBC4-047E-4B54-8483-AB5A95FBFE50}"/>
              </a:ext>
            </a:extLst>
          </p:cNvPr>
          <p:cNvSpPr/>
          <p:nvPr userDrawn="1"/>
        </p:nvSpPr>
        <p:spPr>
          <a:xfrm>
            <a:off x="0" y="6356350"/>
            <a:ext cx="12191999" cy="50164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338A69D-E199-4D37-9827-D203C70F9D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2672" y="6443051"/>
            <a:ext cx="1079470" cy="350391"/>
          </a:xfrm>
          <a:prstGeom prst="rect">
            <a:avLst/>
          </a:prstGeom>
        </p:spPr>
      </p:pic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7ACF3F89-95F9-435E-A08C-61CCAA144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744" y="6434407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25000"/>
                    <a:lumOff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r>
              <a:rPr lang="en-US"/>
              <a:t>| Rapid Micro Biosystems - Confidential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11888CD-9793-442B-8C6B-BD0666060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6947" y="6434407"/>
            <a:ext cx="406918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25000"/>
                    <a:lumOff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fld id="{376E7B9D-D614-A04A-84D8-B5DFE02AC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160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02.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07774996-1CAD-4EDE-88F4-3B5E82BDDF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2895" b="12516"/>
          <a:stretch/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73C4212-1DC1-4BA4-8F04-BCAFB466BEDF}"/>
              </a:ext>
            </a:extLst>
          </p:cNvPr>
          <p:cNvSpPr/>
          <p:nvPr/>
        </p:nvSpPr>
        <p:spPr>
          <a:xfrm>
            <a:off x="1" y="-1"/>
            <a:ext cx="12191999" cy="63563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D20A376-DB32-164D-91CC-55E762E7B4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" y="1008246"/>
            <a:ext cx="11105609" cy="4351338"/>
          </a:xfrm>
        </p:spPr>
        <p:txBody>
          <a:bodyPr>
            <a:normAutofit/>
          </a:bodyPr>
          <a:lstStyle>
            <a:lvl1pPr marL="0" indent="0">
              <a:lnSpc>
                <a:spcPct val="250000"/>
              </a:lnSpc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6A56B4B-713F-5D43-B933-C8BFAAE10D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476126"/>
            <a:ext cx="4724564" cy="654399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Futura Medium" pitchFamily="2" charset="77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909A93-0464-42F5-A0E8-2F821D2FFAD3}"/>
              </a:ext>
            </a:extLst>
          </p:cNvPr>
          <p:cNvSpPr/>
          <p:nvPr/>
        </p:nvSpPr>
        <p:spPr>
          <a:xfrm>
            <a:off x="0" y="6356350"/>
            <a:ext cx="12191999" cy="50164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16D220-48F1-4831-84E4-C92099652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2672" y="6443051"/>
            <a:ext cx="1079470" cy="350391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40FB5E5-46AD-4740-A69C-4BDBED4C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744" y="6434407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25000"/>
                    <a:lumOff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r>
              <a:rPr lang="en-US"/>
              <a:t>| Rapid Micro Biosystems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06178AD-E28A-487A-A4CE-D9A1B313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6947" y="6434407"/>
            <a:ext cx="406918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25000"/>
                    <a:lumOff val="75000"/>
                  </a:schemeClr>
                </a:solidFill>
                <a:latin typeface="Futura PT Book" panose="020B0502020204020303" pitchFamily="34" charset="77"/>
              </a:defRPr>
            </a:lvl1pPr>
          </a:lstStyle>
          <a:p>
            <a:fld id="{F010BC7E-F8E8-4C95-9144-B93D3AFC4E2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25760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o B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D20A376-DB32-164D-91CC-55E762E7B4D2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411480" y="1440332"/>
            <a:ext cx="11301984" cy="4351338"/>
          </a:xfr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6A56B4B-713F-5D43-B933-C8BFAAE10D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399926"/>
            <a:ext cx="11301984" cy="654399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909A93-0464-42F5-A0E8-2F821D2FFAD3}"/>
              </a:ext>
            </a:extLst>
          </p:cNvPr>
          <p:cNvSpPr/>
          <p:nvPr userDrawn="1"/>
        </p:nvSpPr>
        <p:spPr>
          <a:xfrm>
            <a:off x="0" y="6356350"/>
            <a:ext cx="12191999" cy="50164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16D220-48F1-4831-84E4-C920996529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672" y="6443051"/>
            <a:ext cx="1079470" cy="350391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40FB5E5-46AD-4740-A69C-4BDBED4C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744" y="6434407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25000"/>
                    <a:lumOff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| Rapid Micro Biosystems – Confidential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06178AD-E28A-487A-A4CE-D9A1B313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6947" y="6434407"/>
            <a:ext cx="406918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25000"/>
                    <a:lumOff val="75000"/>
                  </a:schemeClr>
                </a:solidFill>
                <a:latin typeface="+mn-lt"/>
              </a:defRPr>
            </a:lvl1pPr>
          </a:lstStyle>
          <a:p>
            <a:fld id="{376E7B9D-D614-A04A-84D8-B5DFE02AC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0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B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07774996-1CAD-4EDE-88F4-3B5E82BDDF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D20A376-DB32-164D-91CC-55E762E7B4D2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411480" y="1440332"/>
            <a:ext cx="11301984" cy="4351338"/>
          </a:xfr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6A56B4B-713F-5D43-B933-C8BFAAE10D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399926"/>
            <a:ext cx="11301984" cy="654399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909A93-0464-42F5-A0E8-2F821D2FFAD3}"/>
              </a:ext>
            </a:extLst>
          </p:cNvPr>
          <p:cNvSpPr/>
          <p:nvPr userDrawn="1"/>
        </p:nvSpPr>
        <p:spPr>
          <a:xfrm>
            <a:off x="0" y="6356350"/>
            <a:ext cx="12191999" cy="50164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16D220-48F1-4831-84E4-C920996529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672" y="6443051"/>
            <a:ext cx="1079470" cy="350391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40FB5E5-46AD-4740-A69C-4BDBED4C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744" y="6434407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25000"/>
                    <a:lumOff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| Rapid Micro Biosystems – Confidential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06178AD-E28A-487A-A4CE-D9A1B313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6947" y="6434407"/>
            <a:ext cx="406918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25000"/>
                    <a:lumOff val="75000"/>
                  </a:schemeClr>
                </a:solidFill>
                <a:latin typeface="+mn-lt"/>
              </a:defRPr>
            </a:lvl1pPr>
          </a:lstStyle>
          <a:p>
            <a:fld id="{376E7B9D-D614-A04A-84D8-B5DFE02AC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4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/o B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46A56B4B-713F-5D43-B933-C8BFAAE10D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399926"/>
            <a:ext cx="11301984" cy="654399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909A93-0464-42F5-A0E8-2F821D2FFAD3}"/>
              </a:ext>
            </a:extLst>
          </p:cNvPr>
          <p:cNvSpPr/>
          <p:nvPr userDrawn="1"/>
        </p:nvSpPr>
        <p:spPr>
          <a:xfrm>
            <a:off x="0" y="6356350"/>
            <a:ext cx="12191999" cy="50164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16D220-48F1-4831-84E4-C920996529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672" y="6443051"/>
            <a:ext cx="1079470" cy="350391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40FB5E5-46AD-4740-A69C-4BDBED4C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744" y="6434407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25000"/>
                    <a:lumOff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| Rapid Micro Biosystems – Confidential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06178AD-E28A-487A-A4CE-D9A1B313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6947" y="6434407"/>
            <a:ext cx="406918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25000"/>
                    <a:lumOff val="75000"/>
                  </a:schemeClr>
                </a:solidFill>
                <a:latin typeface="+mn-lt"/>
              </a:defRPr>
            </a:lvl1pPr>
          </a:lstStyle>
          <a:p>
            <a:fld id="{376E7B9D-D614-A04A-84D8-B5DFE02AC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7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/ B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07774996-1CAD-4EDE-88F4-3B5E82BDDF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46A56B4B-713F-5D43-B933-C8BFAAE10D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399926"/>
            <a:ext cx="11301984" cy="654399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909A93-0464-42F5-A0E8-2F821D2FFAD3}"/>
              </a:ext>
            </a:extLst>
          </p:cNvPr>
          <p:cNvSpPr/>
          <p:nvPr userDrawn="1"/>
        </p:nvSpPr>
        <p:spPr>
          <a:xfrm>
            <a:off x="0" y="6356350"/>
            <a:ext cx="12191999" cy="50164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16D220-48F1-4831-84E4-C920996529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672" y="6443051"/>
            <a:ext cx="1079470" cy="350391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40FB5E5-46AD-4740-A69C-4BDBED4C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744" y="6434407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25000"/>
                    <a:lumOff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| Rapid Micro Biosystems – Confidential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06178AD-E28A-487A-A4CE-D9A1B313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6947" y="6434407"/>
            <a:ext cx="406918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25000"/>
                    <a:lumOff val="75000"/>
                  </a:schemeClr>
                </a:solidFill>
                <a:latin typeface="+mn-lt"/>
              </a:defRPr>
            </a:lvl1pPr>
          </a:lstStyle>
          <a:p>
            <a:fld id="{376E7B9D-D614-A04A-84D8-B5DFE02AC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52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. 50-50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0A9AC3DA-D13F-4C5D-AE45-C134F3D251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E11915-9D1D-3B48-A7F6-F567997B5DC9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147406B-5B81-2A4E-A368-F2978E695F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476126"/>
            <a:ext cx="4724564" cy="654399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E37693-5C53-4E27-BFCD-8605F0A9C3FF}"/>
              </a:ext>
            </a:extLst>
          </p:cNvPr>
          <p:cNvSpPr/>
          <p:nvPr userDrawn="1"/>
        </p:nvSpPr>
        <p:spPr>
          <a:xfrm>
            <a:off x="0" y="6356350"/>
            <a:ext cx="12191999" cy="50164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D9C73E-9ACB-4722-9A67-2C93DD73D6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672" y="6443051"/>
            <a:ext cx="1079470" cy="350391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2602861-9CB6-4A37-80DF-2B3D8FF2E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744" y="6434407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25000"/>
                    <a:lumOff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| Rapid Micro Biosystems – Confidential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035D9B8-F421-407F-A976-6AA2DC471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6947" y="6434407"/>
            <a:ext cx="406918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25000"/>
                    <a:lumOff val="75000"/>
                  </a:schemeClr>
                </a:solidFill>
                <a:latin typeface="+mn-lt"/>
              </a:defRPr>
            </a:lvl1pPr>
          </a:lstStyle>
          <a:p>
            <a:fld id="{376E7B9D-D614-A04A-84D8-B5DFE02AC7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929473D-E70D-4EA5-838C-93439C92883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163" y="1592263"/>
            <a:ext cx="5476875" cy="4148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44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5. 50-50 blu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1074820-A853-5B48-B1E5-0DBCE91D1785}"/>
              </a:ext>
            </a:extLst>
          </p:cNvPr>
          <p:cNvSpPr/>
          <p:nvPr userDrawn="1"/>
        </p:nvSpPr>
        <p:spPr>
          <a:xfrm>
            <a:off x="6288144" y="0"/>
            <a:ext cx="590385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53D3B3-BDBB-8048-912F-0DCD9F7DE388}"/>
              </a:ext>
            </a:extLst>
          </p:cNvPr>
          <p:cNvSpPr/>
          <p:nvPr userDrawn="1"/>
        </p:nvSpPr>
        <p:spPr>
          <a:xfrm>
            <a:off x="0" y="0"/>
            <a:ext cx="62881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DE1C62-AF37-8040-9011-7D3C827589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1DAA70D-1D25-CB4E-9325-FFDE0BE1C4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476126"/>
            <a:ext cx="4724564" cy="654399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11FB344-5FD6-1B4A-8F71-7B23A8879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744" y="6434407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| Rapid Micro Biosystems – Confidential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8F433-24B0-4791-BB14-BD283EFA7A1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163" y="1592263"/>
            <a:ext cx="5476875" cy="4148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6C1750B-F825-444B-8976-88152619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6947" y="6434407"/>
            <a:ext cx="406918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fld id="{376E7B9D-D614-A04A-84D8-B5DFE02AC7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EFC34D-9A90-7844-AC5D-244B37B4E3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672" y="6443051"/>
            <a:ext cx="1079470" cy="35039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D263469-D71C-4DF1-BCC2-99EC8F3AE1B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36703" y="1592263"/>
            <a:ext cx="5017796" cy="41481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729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Slide w/o B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D20A376-DB32-164D-91CC-55E762E7B4D2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411480" y="1440332"/>
            <a:ext cx="11301984" cy="4351338"/>
          </a:xfr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6A56B4B-713F-5D43-B933-C8BFAAE10D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" y="399926"/>
            <a:ext cx="11301984" cy="654399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909A93-0464-42F5-A0E8-2F821D2FFAD3}"/>
              </a:ext>
            </a:extLst>
          </p:cNvPr>
          <p:cNvSpPr/>
          <p:nvPr userDrawn="1"/>
        </p:nvSpPr>
        <p:spPr>
          <a:xfrm>
            <a:off x="0" y="6356350"/>
            <a:ext cx="12191999" cy="50164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16D220-48F1-4831-84E4-C920996529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672" y="6443051"/>
            <a:ext cx="1079470" cy="350391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40FB5E5-46AD-4740-A69C-4BDBED4C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744" y="6434407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25000"/>
                    <a:lumOff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| Rapid Micro Biosystems – Confidential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06178AD-E28A-487A-A4CE-D9A1B313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9858" y="6434407"/>
            <a:ext cx="49400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25000"/>
                    <a:lumOff val="75000"/>
                  </a:schemeClr>
                </a:solidFill>
                <a:latin typeface="+mn-lt"/>
              </a:defRPr>
            </a:lvl1pPr>
          </a:lstStyle>
          <a:p>
            <a:fld id="{376E7B9D-D614-A04A-84D8-B5DFE02AC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9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36E2F-F79A-CC49-9594-2CDB3BB62C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1744" y="64334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| Rapid Micro Biosystems –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42471-5676-0345-89CA-E211D6736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6947" y="6433469"/>
            <a:ext cx="406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76E7B9D-D614-A04A-84D8-B5DFE02AC7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E5F2060-6720-4F1E-AB7F-F1CA0E93FBB1}"/>
              </a:ext>
            </a:extLst>
          </p:cNvPr>
          <p:cNvSpPr txBox="1">
            <a:spLocks/>
          </p:cNvSpPr>
          <p:nvPr/>
        </p:nvSpPr>
        <p:spPr>
          <a:xfrm>
            <a:off x="496947" y="6434407"/>
            <a:ext cx="40691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accent1">
                    <a:lumMod val="50000"/>
                    <a:lumOff val="50000"/>
                  </a:schemeClr>
                </a:solidFill>
                <a:latin typeface="Futura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CD7CFB-60AD-F641-B4F9-857DBBD3C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E1E13-2922-0F41-B968-619477681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411122-9D7E-4E66-9226-D90156E499A3}"/>
              </a:ext>
            </a:extLst>
          </p:cNvPr>
          <p:cNvSpPr txBox="1">
            <a:spLocks/>
          </p:cNvSpPr>
          <p:nvPr userDrawn="1"/>
        </p:nvSpPr>
        <p:spPr>
          <a:xfrm>
            <a:off x="496947" y="6434407"/>
            <a:ext cx="40691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accent1">
                    <a:lumMod val="50000"/>
                    <a:lumOff val="50000"/>
                  </a:schemeClr>
                </a:solidFill>
                <a:latin typeface="Futura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08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Ppratt@biosci-intl.com" TargetMode="External"/><Relationship Id="rId4" Type="http://schemas.openxmlformats.org/officeDocument/2006/relationships/hyperlink" Target="https://biosci-intl.com/products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lighthouse.com/en/microbial-samplers/activecount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mvanhaaren@golighthouse.co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4F32B-004E-82B8-AED2-4E2D66D2A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Compatible Air Samplers for RMB Cassettes	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195687-16ED-ED33-EFF7-5550F99EC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Rapid Micro Biosystems –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2720C-F8FA-2D88-83BD-6BA4F6B5F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7B9D-D614-A04A-84D8-B5DFE02AC75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E3C493-B9C8-C326-65A1-62427140DF00}"/>
              </a:ext>
            </a:extLst>
          </p:cNvPr>
          <p:cNvSpPr txBox="1"/>
          <p:nvPr/>
        </p:nvSpPr>
        <p:spPr>
          <a:xfrm>
            <a:off x="496947" y="1993122"/>
            <a:ext cx="64259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following slides provide the different manufacturers, contact information, and important notes. </a:t>
            </a:r>
          </a:p>
          <a:p>
            <a:endParaRPr lang="en-US" dirty="0"/>
          </a:p>
          <a:p>
            <a:r>
              <a:rPr lang="en-US" dirty="0"/>
              <a:t>One important note which applies to all air systems, all options require some sort of adaptor. The request will always be for Rapid Micro Biosystems clips and head (if required). </a:t>
            </a:r>
          </a:p>
          <a:p>
            <a:endParaRPr lang="en-US" dirty="0"/>
          </a:p>
          <a:p>
            <a:r>
              <a:rPr lang="en-US" dirty="0"/>
              <a:t>Any questions or concerns, reach out to Eric Chenelle, Product Manager Applications. Echenelle@rapidmicrobio.com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4182B0-C766-CD1C-E78A-BC8B06299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671" y="2586003"/>
            <a:ext cx="3763016" cy="210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81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6F0CE-98DC-F1F8-18FF-1F4B08DFD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 from Biosciences International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A837F-2373-4114-ADA5-44BA34BBD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Rapid Micro Biosystems –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7A690-ABDC-8D20-CA9F-FADACFC57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7B9D-D614-A04A-84D8-B5DFE02AC75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0079B5-8DB0-9F23-D789-B8E989A7A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14" y="1054325"/>
            <a:ext cx="3715643" cy="47679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12E21F-7589-9EF6-73AA-B7631F6C65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47" r="32357"/>
          <a:stretch/>
        </p:blipFill>
        <p:spPr>
          <a:xfrm>
            <a:off x="3975757" y="1333500"/>
            <a:ext cx="2612571" cy="4191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A2D951-7355-70A8-B9D6-B2E68F6F3A9F}"/>
              </a:ext>
            </a:extLst>
          </p:cNvPr>
          <p:cNvSpPr txBox="1"/>
          <p:nvPr/>
        </p:nvSpPr>
        <p:spPr>
          <a:xfrm>
            <a:off x="6468461" y="2364580"/>
            <a:ext cx="420018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SAS from Biosciences International</a:t>
            </a:r>
          </a:p>
          <a:p>
            <a:endParaRPr lang="en-US" u="sng" dirty="0"/>
          </a:p>
          <a:p>
            <a:r>
              <a:rPr lang="en-US" u="sng" dirty="0">
                <a:hlinkClick r:id="rId4"/>
              </a:rPr>
              <a:t>https://biosci-intl.com/products.htm</a:t>
            </a:r>
            <a:endParaRPr lang="en-US" u="sng" dirty="0"/>
          </a:p>
          <a:p>
            <a:endParaRPr lang="en-US" u="sng" dirty="0"/>
          </a:p>
          <a:p>
            <a:r>
              <a:rPr lang="en-US" dirty="0"/>
              <a:t>Peter Pratt</a:t>
            </a:r>
          </a:p>
          <a:p>
            <a:r>
              <a:rPr lang="en-US" dirty="0">
                <a:hlinkClick r:id="rId5"/>
              </a:rPr>
              <a:t>Ppratt@biosci-intl.com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019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00D-2200-4588-72F0-35475133B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 -100 Family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B632AB-DC51-02D6-041B-B20E26ED4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Rapid Micro Biosystems –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71D87-1DAD-48C0-34D2-983619748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7B9D-D614-A04A-84D8-B5DFE02AC75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2B7026-7084-FDED-406D-5666BDBBD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13" y="1199232"/>
            <a:ext cx="1666875" cy="2714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BBFD88-F2CB-7E8F-F57B-B38A80B2B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574" y="3768950"/>
            <a:ext cx="2857500" cy="238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FA8053-BCCF-D6CD-F010-FEA471459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329" y="1259404"/>
            <a:ext cx="3965702" cy="2509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D4D06E-0A43-C306-7C5E-87E1A2C4C93A}"/>
              </a:ext>
            </a:extLst>
          </p:cNvPr>
          <p:cNvSpPr txBox="1"/>
          <p:nvPr/>
        </p:nvSpPr>
        <p:spPr>
          <a:xfrm>
            <a:off x="7004807" y="1560352"/>
            <a:ext cx="470865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MAS-100 Samplers</a:t>
            </a:r>
          </a:p>
          <a:p>
            <a:endParaRPr lang="en-US" sz="1400" dirty="0"/>
          </a:p>
          <a:p>
            <a:r>
              <a:rPr lang="en-US" sz="1400" dirty="0"/>
              <a:t>Multiple different options which are all compatible. Manufactured by MBV and sold predominantly by MilliporeSigma/Merck</a:t>
            </a:r>
          </a:p>
          <a:p>
            <a:endParaRPr lang="en-US" sz="1400" dirty="0"/>
          </a:p>
          <a:p>
            <a:r>
              <a:rPr lang="en-US" sz="1400" dirty="0"/>
              <a:t>https://www.sigmaaldrich.com/US/en/product/mm/109191</a:t>
            </a:r>
          </a:p>
          <a:p>
            <a:endParaRPr lang="en-US" sz="1400" dirty="0"/>
          </a:p>
          <a:p>
            <a:r>
              <a:rPr lang="en-US" sz="1400" dirty="0"/>
              <a:t>Order adaptor thru MilliporeSigma/Merck using catalog number 1.19166.0001. </a:t>
            </a:r>
          </a:p>
          <a:p>
            <a:r>
              <a:rPr lang="en-US" sz="1400" dirty="0"/>
              <a:t>If you run into issues, reach out to </a:t>
            </a:r>
            <a:r>
              <a:rPr lang="en-US" sz="1400" dirty="0" err="1"/>
              <a:t>PdM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Contact </a:t>
            </a:r>
            <a:r>
              <a:rPr lang="en-US" sz="1400" dirty="0" err="1"/>
              <a:t>PdM</a:t>
            </a:r>
            <a:r>
              <a:rPr lang="en-US" sz="1400" dirty="0"/>
              <a:t> for </a:t>
            </a:r>
            <a:r>
              <a:rPr lang="en-US" sz="1400" dirty="0" err="1"/>
              <a:t>Isolotor</a:t>
            </a:r>
            <a:r>
              <a:rPr lang="en-US" sz="1400" dirty="0"/>
              <a:t> options since we need to work directly with MBV. Longer lead time for these stainless steel heads but it is an option. </a:t>
            </a:r>
          </a:p>
        </p:txBody>
      </p:sp>
    </p:spTree>
    <p:extLst>
      <p:ext uri="{BB962C8B-B14F-4D97-AF65-F5344CB8AC3E}">
        <p14:creationId xmlns:p14="http://schemas.microsoft.com/office/powerpoint/2010/main" val="434772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559B6-5E20-8965-FEB8-A76A167A4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ED1F5B-DF10-C79B-00C7-FABC71F66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Rapid Micro Biosystems –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A2F17-EE37-6FC4-CBE7-6B2F7C4F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7B9D-D614-A04A-84D8-B5DFE02AC75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80D131-CA65-8276-EE52-80A95590F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91" r="32495"/>
          <a:stretch/>
        </p:blipFill>
        <p:spPr>
          <a:xfrm>
            <a:off x="1576184" y="1618248"/>
            <a:ext cx="2565919" cy="381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2B809C-0070-5532-238F-CFAFAECFD8E0}"/>
              </a:ext>
            </a:extLst>
          </p:cNvPr>
          <p:cNvSpPr txBox="1"/>
          <p:nvPr/>
        </p:nvSpPr>
        <p:spPr>
          <a:xfrm>
            <a:off x="6369447" y="1618248"/>
            <a:ext cx="43203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PMS </a:t>
            </a:r>
            <a:r>
              <a:rPr lang="en-US" u="sng" dirty="0" err="1"/>
              <a:t>MiniCapt</a:t>
            </a:r>
            <a:endParaRPr lang="en-US" u="sng" dirty="0"/>
          </a:p>
          <a:p>
            <a:endParaRPr lang="en-US" u="sng" dirty="0"/>
          </a:p>
          <a:p>
            <a:r>
              <a:rPr lang="en-US" dirty="0"/>
              <a:t>https://www.pmeasuring.com/active-air-sampler/</a:t>
            </a:r>
          </a:p>
          <a:p>
            <a:endParaRPr lang="en-US" u="sng" dirty="0"/>
          </a:p>
          <a:p>
            <a:r>
              <a:rPr lang="en-US" u="sng" dirty="0"/>
              <a:t>Frank </a:t>
            </a:r>
            <a:r>
              <a:rPr lang="en-US" u="sng" dirty="0" err="1"/>
              <a:t>Panofen</a:t>
            </a:r>
            <a:endParaRPr lang="en-US" u="sng" dirty="0"/>
          </a:p>
          <a:p>
            <a:r>
              <a:rPr lang="en-US" dirty="0"/>
              <a:t>FPanofen@PMEASURING.com</a:t>
            </a:r>
          </a:p>
          <a:p>
            <a:r>
              <a:rPr lang="en-US" dirty="0"/>
              <a:t>O: +49 (0) 5201 / 735730 M: +49 (0)170 8482331</a:t>
            </a:r>
          </a:p>
          <a:p>
            <a:endParaRPr lang="en-US" dirty="0"/>
          </a:p>
          <a:p>
            <a:r>
              <a:rPr lang="en-US" u="sng" dirty="0"/>
              <a:t>Giulia </a:t>
            </a:r>
            <a:r>
              <a:rPr lang="en-US" u="sng" dirty="0" err="1"/>
              <a:t>Artalli</a:t>
            </a:r>
            <a:endParaRPr lang="en-US" u="sng" dirty="0"/>
          </a:p>
          <a:p>
            <a:r>
              <a:rPr lang="en-US" dirty="0"/>
              <a:t>gartalli@pmeasuring.com</a:t>
            </a:r>
          </a:p>
          <a:p>
            <a:r>
              <a:rPr lang="en-US" dirty="0"/>
              <a:t>O: +39 06 90530130 M: +39 392 92 48 858</a:t>
            </a:r>
          </a:p>
        </p:txBody>
      </p:sp>
    </p:spTree>
    <p:extLst>
      <p:ext uri="{BB962C8B-B14F-4D97-AF65-F5344CB8AC3E}">
        <p14:creationId xmlns:p14="http://schemas.microsoft.com/office/powerpoint/2010/main" val="2075807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E653B-B01D-B93C-8C9F-C4372579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LightHouse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25A4BC-D3D9-BCA4-1238-0D6B13C84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Rapid Micro Biosystems –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44DD3-8C2E-9C7A-4124-44FEFA0BA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7B9D-D614-A04A-84D8-B5DFE02AC75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32E625-9F0C-D4BF-FA4F-D37B433AC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16" y="1680682"/>
            <a:ext cx="3705225" cy="3714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443D36-3A68-5670-D2F8-F5CA2A80B964}"/>
              </a:ext>
            </a:extLst>
          </p:cNvPr>
          <p:cNvSpPr txBox="1"/>
          <p:nvPr/>
        </p:nvSpPr>
        <p:spPr>
          <a:xfrm>
            <a:off x="4636315" y="2743200"/>
            <a:ext cx="68649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/>
              <a:t>LightHouse</a:t>
            </a:r>
            <a:endParaRPr lang="en-US" u="sng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https://www.golighthouse.com/en/microbial-samplers/activecount/</a:t>
            </a:r>
            <a:endParaRPr lang="en-US" dirty="0"/>
          </a:p>
          <a:p>
            <a:endParaRPr lang="en-US" dirty="0"/>
          </a:p>
          <a:p>
            <a:r>
              <a:rPr lang="en-US" dirty="0"/>
              <a:t>Marcel Van </a:t>
            </a:r>
            <a:r>
              <a:rPr lang="en-US" dirty="0" err="1"/>
              <a:t>Haaren</a:t>
            </a:r>
            <a:endParaRPr lang="en-US" dirty="0"/>
          </a:p>
          <a:p>
            <a:r>
              <a:rPr lang="en-US" sz="1800" u="sng" dirty="0">
                <a:solidFill>
                  <a:srgbClr val="000000"/>
                </a:solidFill>
                <a:effectLst/>
                <a:latin typeface=".SFUI-Regular"/>
                <a:ea typeface="Calibri" panose="020F0502020204030204" pitchFamily="34" charset="0"/>
                <a:hlinkClick r:id="rId4"/>
              </a:rPr>
              <a:t>mvanhaaren@golighthouse.com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971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C3594-7E29-9783-6718-A11D3FDC4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CLiMET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E1FFDD-17B9-0B3E-05CD-1B38D0F8F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Rapid Micro Biosystems –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01616-1973-B1A7-C764-942376670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E7B9D-D614-A04A-84D8-B5DFE02AC75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60F53F-59C1-C806-941B-6865F2A84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608" y="2312957"/>
            <a:ext cx="2047875" cy="2466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9810EC-D0CE-6464-0AD7-FF2B8FCE4F1E}"/>
              </a:ext>
            </a:extLst>
          </p:cNvPr>
          <p:cNvSpPr txBox="1"/>
          <p:nvPr/>
        </p:nvSpPr>
        <p:spPr>
          <a:xfrm>
            <a:off x="6062471" y="2206305"/>
            <a:ext cx="50361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CLiMET   </a:t>
            </a:r>
          </a:p>
          <a:p>
            <a:endParaRPr lang="en-US" u="sng" dirty="0"/>
          </a:p>
          <a:p>
            <a:r>
              <a:rPr lang="en-US" u="sng" dirty="0"/>
              <a:t>https://www.climet.com/products/ci97.html</a:t>
            </a:r>
          </a:p>
          <a:p>
            <a:endParaRPr lang="en-US" dirty="0"/>
          </a:p>
          <a:p>
            <a:r>
              <a:rPr lang="en-US" dirty="0"/>
              <a:t>(909) 793-2788 </a:t>
            </a:r>
          </a:p>
          <a:p>
            <a:br>
              <a:rPr lang="en-US" dirty="0"/>
            </a:br>
            <a:r>
              <a:rPr lang="en-US" dirty="0"/>
              <a:t>sales@climet.com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94868"/>
      </p:ext>
    </p:extLst>
  </p:cSld>
  <p:clrMapOvr>
    <a:masterClrMapping/>
  </p:clrMapOvr>
</p:sld>
</file>

<file path=ppt/theme/theme1.xml><?xml version="1.0" encoding="utf-8"?>
<a:theme xmlns:a="http://schemas.openxmlformats.org/drawingml/2006/main" name="RAPID-MicroBio_Celgene_MASTER_DECK_TEMPLATE">
  <a:themeElements>
    <a:clrScheme name="Rapid MicroBio Color Palette">
      <a:dk1>
        <a:srgbClr val="343433"/>
      </a:dk1>
      <a:lt1>
        <a:srgbClr val="FFFFFF"/>
      </a:lt1>
      <a:dk2>
        <a:srgbClr val="44546A"/>
      </a:dk2>
      <a:lt2>
        <a:srgbClr val="E7E6E6"/>
      </a:lt2>
      <a:accent1>
        <a:srgbClr val="002C56"/>
      </a:accent1>
      <a:accent2>
        <a:srgbClr val="A6C3E6"/>
      </a:accent2>
      <a:accent3>
        <a:srgbClr val="45B349"/>
      </a:accent3>
      <a:accent4>
        <a:srgbClr val="9CD093"/>
      </a:accent4>
      <a:accent5>
        <a:srgbClr val="F8951F"/>
      </a:accent5>
      <a:accent6>
        <a:srgbClr val="FFC958"/>
      </a:accent6>
      <a:hlink>
        <a:srgbClr val="0563C1"/>
      </a:hlink>
      <a:folHlink>
        <a:srgbClr val="954F72"/>
      </a:folHlink>
    </a:clrScheme>
    <a:fontScheme name="Futura">
      <a:majorFont>
        <a:latin typeface="Futura Book"/>
        <a:ea typeface=""/>
        <a:cs typeface=""/>
      </a:majorFont>
      <a:minorFont>
        <a:latin typeface="Futu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PID-MicroBio_Celgene_MASTER_DECK_V4" id="{DEE947EA-BA48-4AE8-9924-54D6501E02CD}" vid="{E2913081-38A0-46AE-8494-7B90751CE9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6701ca-95b1-4f19-bfd6-bc77319b718b" xsi:nil="true"/>
    <lcf76f155ced4ddcb4097134ff3c332f xmlns="6d7932e0-63de-4617-965e-a6941896f67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CC284AEB7C0A40890B08A6ADA1C10C" ma:contentTypeVersion="16" ma:contentTypeDescription="Create a new document." ma:contentTypeScope="" ma:versionID="4a1541c20843d2779bf392a6d477450f">
  <xsd:schema xmlns:xsd="http://www.w3.org/2001/XMLSchema" xmlns:xs="http://www.w3.org/2001/XMLSchema" xmlns:p="http://schemas.microsoft.com/office/2006/metadata/properties" xmlns:ns2="6d7932e0-63de-4617-965e-a6941896f674" xmlns:ns3="146701ca-95b1-4f19-bfd6-bc77319b718b" targetNamespace="http://schemas.microsoft.com/office/2006/metadata/properties" ma:root="true" ma:fieldsID="a7042b2b32f7bf5ea4e590d728d0693a" ns2:_="" ns3:_="">
    <xsd:import namespace="6d7932e0-63de-4617-965e-a6941896f674"/>
    <xsd:import namespace="146701ca-95b1-4f19-bfd6-bc77319b71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932e0-63de-4617-965e-a6941896f6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cc8cece-fc2d-4f8b-bbc7-472aea9631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701ca-95b1-4f19-bfd6-bc77319b718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312aa0b-2422-4f2b-9447-3b81557e95be}" ma:internalName="TaxCatchAll" ma:showField="CatchAllData" ma:web="146701ca-95b1-4f19-bfd6-bc77319b71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70C9AE-C1F9-4329-8541-0988FB1B05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E2F93B-2273-4D89-B1A4-65CA8A82E3B3}">
  <ds:schemaRefs>
    <ds:schemaRef ds:uri="http://schemas.microsoft.com/office/2006/metadata/properties"/>
    <ds:schemaRef ds:uri="http://schemas.microsoft.com/office/infopath/2007/PartnerControls"/>
    <ds:schemaRef ds:uri="146701ca-95b1-4f19-bfd6-bc77319b718b"/>
    <ds:schemaRef ds:uri="6d7932e0-63de-4617-965e-a6941896f674"/>
  </ds:schemaRefs>
</ds:datastoreItem>
</file>

<file path=customXml/itemProps3.xml><?xml version="1.0" encoding="utf-8"?>
<ds:datastoreItem xmlns:ds="http://schemas.openxmlformats.org/officeDocument/2006/customXml" ds:itemID="{96CFA832-E11A-4572-B625-2B557A20F2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7932e0-63de-4617-965e-a6941896f674"/>
    <ds:schemaRef ds:uri="146701ca-95b1-4f19-bfd6-bc77319b71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339</Words>
  <Application>Microsoft Office PowerPoint</Application>
  <PresentationFormat>Widescreen</PresentationFormat>
  <Paragraphs>63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.SFUI-Regular</vt:lpstr>
      <vt:lpstr>Arial</vt:lpstr>
      <vt:lpstr>Calibri</vt:lpstr>
      <vt:lpstr>Futura</vt:lpstr>
      <vt:lpstr>Futura Book</vt:lpstr>
      <vt:lpstr>Futura Medium</vt:lpstr>
      <vt:lpstr>Futura PT Book</vt:lpstr>
      <vt:lpstr>RAPID-MicroBio_Celgene_MASTER_DECK_TEMPLATE</vt:lpstr>
      <vt:lpstr>Compatible Air Samplers for RMB Cassettes </vt:lpstr>
      <vt:lpstr>SAS from Biosciences International</vt:lpstr>
      <vt:lpstr>MAS -100 Family</vt:lpstr>
      <vt:lpstr>PMS</vt:lpstr>
      <vt:lpstr>LightHouse</vt:lpstr>
      <vt:lpstr>CLiMET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Chenelle</dc:creator>
  <cp:lastModifiedBy>Jeremy Kozik</cp:lastModifiedBy>
  <cp:revision>7</cp:revision>
  <dcterms:created xsi:type="dcterms:W3CDTF">2023-05-30T16:58:24Z</dcterms:created>
  <dcterms:modified xsi:type="dcterms:W3CDTF">2023-06-13T14:26:59Z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0x010100ACCC284AEB7C0A40890B08A6ADA1C10C</vt:lpwstr>
  </property>
</Properties>
</file>